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Raleway" panose="020B0604020202020204" charset="0"/>
      <p:regular r:id="rId52"/>
      <p:bold r:id="rId53"/>
      <p:italic r:id="rId54"/>
      <p:boldItalic r:id="rId55"/>
    </p:embeddedFont>
    <p:embeddedFont>
      <p:font typeface="Lato"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645e40740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4645e4074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4645e40740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4645e4074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645e40740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4645e4074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645e40740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645e407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4645e40740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4645e40740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4645e40740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4645e4074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4645e40740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4645e4074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645e40740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645e4074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645e40740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645e40740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4645e40740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4645e4074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468e4cbd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468e4cbd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645e40740_2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645e40740_2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4645e40740_2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4645e40740_2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645e40740_2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4645e40740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645e40740_2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645e40740_2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4645e40740_2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4645e40740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645e40740_2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4645e40740_2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4645e40740_2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4645e40740_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4645e40740_2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4645e40740_2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645e40740_2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645e40740_2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645e40740_2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645e40740_2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645e40740_2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4645e40740_2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4645e40740_2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4645e40740_2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645e40740_2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645e40740_2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645e40740_2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645e40740_2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4645e40740_2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4645e40740_2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4645e40740_2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4645e40740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4645e40740_2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4645e40740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4645e40740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4645e40740_2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645e40740_2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4645e40740_2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645e40740_2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645e40740_2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4645e40740_2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4645e40740_2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68e4cbdf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468e4cbd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68e4cbdf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468e4cbdf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468e4cbdf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468e4cbdf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468e4cbdf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468e4cbdf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468e4cbdf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468e4cbdf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468e4cbdf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468e4cbd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468e4cbdf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468e4cbdf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645e40740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4645e4074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645e40740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645e4074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645e40740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4645e4074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645e4074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645e4074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645e407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645e407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March 2025</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2" name="Google Shape;11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5" name="Google Shape;115;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6" name="Google Shape;116;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3" name="Google Shape;123;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4" name="Google Shape;124;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5" name="Google Shape;12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8" name="Google Shape;128;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9" name="Google Shape;129;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2" name="Google Shape;13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3" name="Google Shape;133;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5" name="Google Shape;135;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6" name="Google Shape;136;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3" name="Google Shape;14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4" name="Google Shape;144;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6" name="Google Shape;146;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7" name="Google Shape;147;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0" name="Google Shape;150;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151;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3" name="Google Shape;153;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6" name="Google Shape;15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2" name="Google Shape;162;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3" name="Google Shape;163;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5" name="Google Shape;165;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6" name="Google Shape;166;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9"/>
        <p:cNvGrpSpPr/>
        <p:nvPr/>
      </p:nvGrpSpPr>
      <p:grpSpPr>
        <a:xfrm>
          <a:off x="0" y="0"/>
          <a:ext cx="0" cy="0"/>
          <a:chOff x="0" y="0"/>
          <a:chExt cx="0" cy="0"/>
        </a:xfrm>
      </p:grpSpPr>
      <p:pic>
        <p:nvPicPr>
          <p:cNvPr id="20" name="Google Shape;20;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6" name="Google Shape;26;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7" name="Google Shape;27;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0" name="Google Shape;30;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1" name="Google Shape;31;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7" name="Google Shape;37;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729442" y="48780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8" name="Google Shape;48;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2" name="Google Shape;52;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9" name="Google Shape;59;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0" name="Google Shape;60;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1" name="Google Shape;61;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2"/>
        <p:cNvGrpSpPr/>
        <p:nvPr/>
      </p:nvGrpSpPr>
      <p:grpSpPr>
        <a:xfrm>
          <a:off x="0" y="0"/>
          <a:ext cx="0" cy="0"/>
          <a:chOff x="0" y="0"/>
          <a:chExt cx="0" cy="0"/>
        </a:xfrm>
      </p:grpSpPr>
      <p:pic>
        <p:nvPicPr>
          <p:cNvPr id="63" name="Google Shape;63;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6" name="Google Shape;66;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8" name="Google Shape;68;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9" name="Google Shape;69;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0" name="Google Shape;70;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7" name="Google Shape;77;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8" name="Google Shape;78;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2" name="Google Shape;82;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3" name="Google Shape;83;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0" name="Google Shape;9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3" name="Google Shape;93;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1" name="Google Shape;10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3" name="Google Shape;103;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 name="Google Shape;104;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6" name="Google Shape;106;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ctrTitle"/>
          </p:nvPr>
        </p:nvSpPr>
        <p:spPr>
          <a:xfrm>
            <a:off x="836050" y="13757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000000"/>
                </a:solidFill>
              </a:rPr>
              <a:t>Workplace Project - Forecasting the returns of a portfolio of 2 shares, taking into account their dependency structure</a:t>
            </a:r>
            <a:endParaRPr sz="1800" dirty="0"/>
          </a:p>
        </p:txBody>
      </p:sp>
      <p:sp>
        <p:nvSpPr>
          <p:cNvPr id="172" name="Google Shape;172;p18"/>
          <p:cNvSpPr txBox="1">
            <a:spLocks noGrp="1"/>
          </p:cNvSpPr>
          <p:nvPr>
            <p:ph type="subTitle" idx="1"/>
          </p:nvPr>
        </p:nvSpPr>
        <p:spPr>
          <a:xfrm>
            <a:off x="943615" y="333483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FF0000"/>
                </a:solidFill>
              </a:rPr>
              <a:t>By Yaj </a:t>
            </a:r>
            <a:r>
              <a:rPr lang="en-GB" b="1" dirty="0" err="1">
                <a:solidFill>
                  <a:srgbClr val="FF0000"/>
                </a:solidFill>
              </a:rPr>
              <a:t>Jugnarain</a:t>
            </a:r>
            <a:endParaRPr b="1" dirty="0">
              <a:solidFill>
                <a:srgbClr val="FF0000"/>
              </a:solidFill>
            </a:endParaRPr>
          </a:p>
        </p:txBody>
      </p:sp>
      <p:sp>
        <p:nvSpPr>
          <p:cNvPr id="173" name="Google Shape;17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[1 / 4]</a:t>
            </a:r>
            <a:endParaRPr/>
          </a:p>
        </p:txBody>
      </p:sp>
      <p:sp>
        <p:nvSpPr>
          <p:cNvPr id="248" name="Google Shape;248;p27"/>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Below are the summary statistics for the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data, including the log returns: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 are:</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Maximum/Minimum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Apple (AAPL):</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highest/lowest log returns occurred during the </a:t>
            </a:r>
            <a:r>
              <a:rPr lang="en-GB" sz="1000" b="1">
                <a:solidFill>
                  <a:srgbClr val="000000"/>
                </a:solidFill>
                <a:latin typeface="Raleway"/>
                <a:ea typeface="Raleway"/>
                <a:cs typeface="Raleway"/>
                <a:sym typeface="Raleway"/>
              </a:rPr>
              <a:t>COVID-19 pandemic</a:t>
            </a:r>
            <a:r>
              <a:rPr lang="en-GB" sz="1000">
                <a:solidFill>
                  <a:srgbClr val="000000"/>
                </a:solidFill>
                <a:latin typeface="Raleway"/>
                <a:ea typeface="Raleway"/>
                <a:cs typeface="Raleway"/>
                <a:sym typeface="Raleway"/>
              </a:rPr>
              <a:t>, reflecting heightened volatility.</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Nvidia (NVDA):</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Maximum Return (Nov 2016):</a:t>
            </a:r>
            <a:r>
              <a:rPr lang="en-GB" sz="1000">
                <a:solidFill>
                  <a:srgbClr val="000000"/>
                </a:solidFill>
                <a:latin typeface="Raleway"/>
                <a:ea typeface="Raleway"/>
                <a:cs typeface="Raleway"/>
                <a:sym typeface="Raleway"/>
              </a:rPr>
              <a:t> Attributed to </a:t>
            </a:r>
            <a:r>
              <a:rPr lang="en-GB" sz="1000" b="1">
                <a:solidFill>
                  <a:srgbClr val="000000"/>
                </a:solidFill>
                <a:latin typeface="Raleway"/>
                <a:ea typeface="Raleway"/>
                <a:cs typeface="Raleway"/>
                <a:sym typeface="Raleway"/>
              </a:rPr>
              <a:t>record revenue, margins, and earnings</a:t>
            </a:r>
            <a:r>
              <a:rPr lang="en-GB" sz="1000">
                <a:solidFill>
                  <a:srgbClr val="000000"/>
                </a:solidFill>
                <a:latin typeface="Raleway"/>
                <a:ea typeface="Raleway"/>
                <a:cs typeface="Raleway"/>
                <a:sym typeface="Raleway"/>
              </a:rPr>
              <a:t> driven by strong product performance across all lines.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Minimum Return (2018):</a:t>
            </a:r>
            <a:r>
              <a:rPr lang="en-GB" sz="1000">
                <a:solidFill>
                  <a:srgbClr val="000000"/>
                </a:solidFill>
                <a:latin typeface="Raleway"/>
                <a:ea typeface="Raleway"/>
                <a:cs typeface="Raleway"/>
                <a:sym typeface="Raleway"/>
              </a:rPr>
              <a:t> Coincided with a decline in demand for </a:t>
            </a:r>
            <a:r>
              <a:rPr lang="en-GB" sz="1000" b="1">
                <a:solidFill>
                  <a:srgbClr val="000000"/>
                </a:solidFill>
                <a:latin typeface="Raleway"/>
                <a:ea typeface="Raleway"/>
                <a:cs typeface="Raleway"/>
                <a:sym typeface="Raleway"/>
              </a:rPr>
              <a:t>GPUs</a:t>
            </a:r>
            <a:r>
              <a:rPr lang="en-GB" sz="1000">
                <a:solidFill>
                  <a:srgbClr val="000000"/>
                </a:solidFill>
                <a:latin typeface="Raleway"/>
                <a:ea typeface="Raleway"/>
                <a:cs typeface="Raleway"/>
                <a:sym typeface="Raleway"/>
              </a:rPr>
              <a:t>, following a drop in cryptocurrency value.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Mean Returns - both assets</a:t>
            </a:r>
            <a:r>
              <a:rPr lang="en-GB" sz="1000">
                <a:solidFill>
                  <a:srgbClr val="000000"/>
                </a:solidFill>
                <a:latin typeface="Raleway"/>
                <a:ea typeface="Raleway"/>
                <a:cs typeface="Raleway"/>
                <a:sym typeface="Raleway"/>
              </a:rPr>
              <a:t> had mean log returns close to </a:t>
            </a:r>
            <a:r>
              <a:rPr lang="en-GB" sz="1000" b="1">
                <a:solidFill>
                  <a:srgbClr val="000000"/>
                </a:solidFill>
                <a:latin typeface="Raleway"/>
                <a:ea typeface="Raleway"/>
                <a:cs typeface="Raleway"/>
                <a:sym typeface="Raleway"/>
              </a:rPr>
              <a:t>zero</a:t>
            </a:r>
            <a:r>
              <a:rPr lang="en-GB" sz="1000">
                <a:solidFill>
                  <a:srgbClr val="000000"/>
                </a:solidFill>
                <a:latin typeface="Raleway"/>
                <a:ea typeface="Raleway"/>
                <a:cs typeface="Raleway"/>
                <a:sym typeface="Raleway"/>
              </a:rPr>
              <a:t>, indicating relatively stable growth over the long term.</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49" name="Google Shape;249;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50" name="Google Shape;250;p27"/>
          <p:cNvPicPr preferRelativeResize="0"/>
          <p:nvPr/>
        </p:nvPicPr>
        <p:blipFill>
          <a:blip r:embed="rId3">
            <a:alphaModFix/>
          </a:blip>
          <a:stretch>
            <a:fillRect/>
          </a:stretch>
        </p:blipFill>
        <p:spPr>
          <a:xfrm>
            <a:off x="727650" y="889900"/>
            <a:ext cx="7829749" cy="197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To evaluate whether the </a:t>
            </a:r>
            <a:r>
              <a:rPr lang="en-GB" sz="1000" b="1">
                <a:solidFill>
                  <a:srgbClr val="000000"/>
                </a:solidFill>
                <a:latin typeface="Raleway"/>
                <a:ea typeface="Raleway"/>
                <a:cs typeface="Raleway"/>
                <a:sym typeface="Raleway"/>
              </a:rPr>
              <a:t>log returns</a:t>
            </a:r>
            <a:r>
              <a:rPr lang="en-GB" sz="1000">
                <a:solidFill>
                  <a:srgbClr val="000000"/>
                </a:solidFill>
                <a:latin typeface="Raleway"/>
                <a:ea typeface="Raleway"/>
                <a:cs typeface="Raleway"/>
                <a:sym typeface="Raleway"/>
              </a:rPr>
              <a:t> exhibit volatility clustering, we compare them to </a:t>
            </a:r>
            <a:r>
              <a:rPr lang="en-GB" sz="1000" b="1">
                <a:solidFill>
                  <a:srgbClr val="000000"/>
                </a:solidFill>
                <a:latin typeface="Raleway"/>
                <a:ea typeface="Raleway"/>
                <a:cs typeface="Raleway"/>
                <a:sym typeface="Raleway"/>
              </a:rPr>
              <a:t>white noise</a:t>
            </a:r>
            <a:r>
              <a:rPr lang="en-GB" sz="1000">
                <a:solidFill>
                  <a:srgbClr val="000000"/>
                </a:solidFill>
                <a:latin typeface="Raleway"/>
                <a:ea typeface="Raleway"/>
                <a:cs typeface="Raleway"/>
                <a:sym typeface="Raleway"/>
              </a:rPr>
              <a:t> data, which has no predictable patterns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Log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exhibited </a:t>
            </a:r>
            <a:r>
              <a:rPr lang="en-GB" sz="1000" b="1">
                <a:solidFill>
                  <a:srgbClr val="000000"/>
                </a:solidFill>
                <a:latin typeface="Raleway"/>
                <a:ea typeface="Raleway"/>
                <a:cs typeface="Raleway"/>
                <a:sym typeface="Raleway"/>
              </a:rPr>
              <a:t>higher fluctuations</a:t>
            </a:r>
            <a:r>
              <a:rPr lang="en-GB" sz="1000">
                <a:solidFill>
                  <a:srgbClr val="000000"/>
                </a:solidFill>
                <a:latin typeface="Raleway"/>
                <a:ea typeface="Raleway"/>
                <a:cs typeface="Raleway"/>
                <a:sym typeface="Raleway"/>
              </a:rPr>
              <a:t> in </a:t>
            </a:r>
            <a:r>
              <a:rPr lang="en-GB" sz="1000" b="1">
                <a:solidFill>
                  <a:srgbClr val="000000"/>
                </a:solidFill>
                <a:latin typeface="Raleway"/>
                <a:ea typeface="Raleway"/>
                <a:cs typeface="Raleway"/>
                <a:sym typeface="Raleway"/>
              </a:rPr>
              <a:t>2020</a:t>
            </a:r>
            <a:r>
              <a:rPr lang="en-GB" sz="1000">
                <a:solidFill>
                  <a:srgbClr val="000000"/>
                </a:solidFill>
                <a:latin typeface="Raleway"/>
                <a:ea typeface="Raleway"/>
                <a:cs typeface="Raleway"/>
                <a:sym typeface="Raleway"/>
              </a:rPr>
              <a:t>, a period marked by significant market uncertainty during the COVID-19 pandemic.</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Prolonged periods of high and low volatility validate the presence of </a:t>
            </a:r>
            <a:r>
              <a:rPr lang="en-GB" sz="1000" b="1">
                <a:solidFill>
                  <a:srgbClr val="000000"/>
                </a:solidFill>
                <a:latin typeface="Raleway"/>
                <a:ea typeface="Raleway"/>
                <a:cs typeface="Raleway"/>
                <a:sym typeface="Raleway"/>
              </a:rPr>
              <a:t>volatility clustering</a:t>
            </a:r>
            <a:r>
              <a:rPr lang="en-GB" sz="1000">
                <a:solidFill>
                  <a:srgbClr val="000000"/>
                </a:solidFill>
                <a:latin typeface="Raleway"/>
                <a:ea typeface="Raleway"/>
                <a:cs typeface="Raleway"/>
                <a:sym typeface="Raleway"/>
              </a:rPr>
              <a:t>, indicating dependency across time.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Noise Series: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generated random noise displays </a:t>
            </a:r>
            <a:r>
              <a:rPr lang="en-GB" sz="1000" b="1">
                <a:solidFill>
                  <a:srgbClr val="000000"/>
                </a:solidFill>
                <a:latin typeface="Raleway"/>
                <a:ea typeface="Raleway"/>
                <a:cs typeface="Raleway"/>
                <a:sym typeface="Raleway"/>
              </a:rPr>
              <a:t>no discernible patterns</a:t>
            </a:r>
            <a:r>
              <a:rPr lang="en-GB" sz="1000">
                <a:solidFill>
                  <a:srgbClr val="000000"/>
                </a:solidFill>
                <a:latin typeface="Raleway"/>
                <a:ea typeface="Raleway"/>
                <a:cs typeface="Raleway"/>
                <a:sym typeface="Raleway"/>
              </a:rPr>
              <a:t>, reflecting consistent randomness without prolonged periods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56" name="Google Shape;25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57" name="Google Shape;257;p2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[2 / 4]</a:t>
            </a:r>
            <a:endParaRPr/>
          </a:p>
        </p:txBody>
      </p:sp>
      <p:pic>
        <p:nvPicPr>
          <p:cNvPr id="258" name="Google Shape;258;p28"/>
          <p:cNvPicPr preferRelativeResize="0"/>
          <p:nvPr/>
        </p:nvPicPr>
        <p:blipFill>
          <a:blip r:embed="rId3">
            <a:alphaModFix/>
          </a:blip>
          <a:stretch>
            <a:fillRect/>
          </a:stretch>
        </p:blipFill>
        <p:spPr>
          <a:xfrm>
            <a:off x="3193300" y="535200"/>
            <a:ext cx="5803824" cy="4455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body" idx="1"/>
          </p:nvPr>
        </p:nvSpPr>
        <p:spPr>
          <a:xfrm>
            <a:off x="335800" y="535200"/>
            <a:ext cx="41442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We then move on to Kernel Density Estimation (KDE) and pairwise </a:t>
            </a:r>
            <a:r>
              <a:rPr lang="en-GB" sz="1000" b="1">
                <a:solidFill>
                  <a:srgbClr val="000000"/>
                </a:solidFill>
                <a:latin typeface="Raleway"/>
                <a:ea typeface="Raleway"/>
                <a:cs typeface="Raleway"/>
                <a:sym typeface="Raleway"/>
              </a:rPr>
              <a:t>correlation</a:t>
            </a:r>
            <a:r>
              <a:rPr lang="en-GB" sz="1000">
                <a:solidFill>
                  <a:srgbClr val="000000"/>
                </a:solidFill>
                <a:latin typeface="Raleway"/>
                <a:ea typeface="Raleway"/>
                <a:cs typeface="Raleway"/>
                <a:sym typeface="Raleway"/>
              </a:rPr>
              <a:t> plots for the data.</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Leptokurtic Density Functions - </a:t>
            </a:r>
            <a:r>
              <a:rPr lang="en-GB" sz="1000">
                <a:solidFill>
                  <a:srgbClr val="000000"/>
                </a:solidFill>
                <a:latin typeface="Raleway"/>
                <a:ea typeface="Raleway"/>
                <a:cs typeface="Raleway"/>
                <a:sym typeface="Raleway"/>
              </a:rPr>
              <a:t>The log return distributions for AAPL and NVDA exhibit fatter tails compared to the normal distribution (leptokurtic behavior). This indicates that extreme values occur with higher probability than suggested by a normal distribution.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GARCH Models are crucial for capturing this behavior, effectively modeling the variance and volatility clustering.</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AAPL</a:t>
            </a:r>
            <a:r>
              <a:rPr lang="en-GB" sz="1000" b="1">
                <a:solidFill>
                  <a:srgbClr val="000000"/>
                </a:solidFill>
                <a:latin typeface="Raleway"/>
                <a:ea typeface="Raleway"/>
                <a:cs typeface="Raleway"/>
                <a:sym typeface="Raleway"/>
              </a:rPr>
              <a:t> </a:t>
            </a:r>
            <a:r>
              <a:rPr lang="en-GB" sz="1000">
                <a:solidFill>
                  <a:srgbClr val="000000"/>
                </a:solidFill>
                <a:latin typeface="Raleway"/>
                <a:ea typeface="Raleway"/>
                <a:cs typeface="Raleway"/>
                <a:sym typeface="Raleway"/>
              </a:rPr>
              <a:t>and NVDA share </a:t>
            </a:r>
            <a:r>
              <a:rPr lang="en-GB" sz="1000" b="1">
                <a:solidFill>
                  <a:srgbClr val="000000"/>
                </a:solidFill>
                <a:latin typeface="Raleway"/>
                <a:ea typeface="Raleway"/>
                <a:cs typeface="Raleway"/>
                <a:sym typeface="Raleway"/>
              </a:rPr>
              <a:t>positive</a:t>
            </a:r>
            <a:r>
              <a:rPr lang="en-GB" sz="1000">
                <a:solidFill>
                  <a:srgbClr val="000000"/>
                </a:solidFill>
                <a:latin typeface="Raleway"/>
                <a:ea typeface="Raleway"/>
                <a:cs typeface="Raleway"/>
                <a:sym typeface="Raleway"/>
              </a:rPr>
              <a:t> correlation in their log returns, reflecting a degree of dependency.</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log returns of both assets have</a:t>
            </a:r>
            <a:r>
              <a:rPr lang="en-GB" sz="1000" b="1">
                <a:solidFill>
                  <a:srgbClr val="000000"/>
                </a:solidFill>
                <a:latin typeface="Raleway"/>
                <a:ea typeface="Raleway"/>
                <a:cs typeface="Raleway"/>
                <a:sym typeface="Raleway"/>
              </a:rPr>
              <a:t> low correlation </a:t>
            </a:r>
            <a:r>
              <a:rPr lang="en-GB" sz="1000">
                <a:solidFill>
                  <a:srgbClr val="000000"/>
                </a:solidFill>
                <a:latin typeface="Raleway"/>
                <a:ea typeface="Raleway"/>
                <a:cs typeface="Raleway"/>
                <a:sym typeface="Raleway"/>
              </a:rPr>
              <a:t>with the random noise series (close to zero).</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highlights the importance of capturing dependencies between the two assets for accurate portfolio modeling.</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64" name="Google Shape;26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5" name="Google Shape;265;p2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[3 / 4]</a:t>
            </a:r>
            <a:endParaRPr/>
          </a:p>
        </p:txBody>
      </p:sp>
      <p:pic>
        <p:nvPicPr>
          <p:cNvPr id="266" name="Google Shape;266;p29"/>
          <p:cNvPicPr preferRelativeResize="0"/>
          <p:nvPr/>
        </p:nvPicPr>
        <p:blipFill>
          <a:blip r:embed="rId3">
            <a:alphaModFix/>
          </a:blip>
          <a:stretch>
            <a:fillRect/>
          </a:stretch>
        </p:blipFill>
        <p:spPr>
          <a:xfrm>
            <a:off x="4572001" y="756275"/>
            <a:ext cx="4217499" cy="361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body" idx="1"/>
          </p:nvPr>
        </p:nvSpPr>
        <p:spPr>
          <a:xfrm>
            <a:off x="282500" y="535200"/>
            <a:ext cx="8528100" cy="47736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r>
              <a:rPr lang="en-GB" sz="1000">
                <a:solidFill>
                  <a:srgbClr val="000000"/>
                </a:solidFill>
                <a:latin typeface="Raleway"/>
                <a:ea typeface="Raleway"/>
                <a:cs typeface="Raleway"/>
                <a:sym typeface="Raleway"/>
              </a:rPr>
              <a:t>The previous analysis is further reinforced when we quantify the correlation coefficient between each series of log returns with that between NVDA and AAPL being </a:t>
            </a:r>
            <a:r>
              <a:rPr lang="en-GB" sz="1000" b="1">
                <a:solidFill>
                  <a:srgbClr val="000000"/>
                </a:solidFill>
                <a:latin typeface="Raleway"/>
                <a:ea typeface="Raleway"/>
                <a:cs typeface="Raleway"/>
                <a:sym typeface="Raleway"/>
              </a:rPr>
              <a:t>0.55</a:t>
            </a:r>
            <a:r>
              <a:rPr lang="en-GB" sz="1000">
                <a:solidFill>
                  <a:srgbClr val="000000"/>
                </a:solidFill>
                <a:latin typeface="Raleway"/>
                <a:ea typeface="Raleway"/>
                <a:cs typeface="Raleway"/>
                <a:sym typeface="Raleway"/>
              </a:rPr>
              <a:t>. </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72" name="Google Shape;27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3" name="Google Shape;273;p3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[4 / 4]</a:t>
            </a:r>
            <a:endParaRPr/>
          </a:p>
        </p:txBody>
      </p:sp>
      <p:pic>
        <p:nvPicPr>
          <p:cNvPr id="274" name="Google Shape;274;p30"/>
          <p:cNvPicPr preferRelativeResize="0"/>
          <p:nvPr/>
        </p:nvPicPr>
        <p:blipFill>
          <a:blip r:embed="rId3">
            <a:alphaModFix/>
          </a:blip>
          <a:stretch>
            <a:fillRect/>
          </a:stretch>
        </p:blipFill>
        <p:spPr>
          <a:xfrm>
            <a:off x="2313825" y="1313875"/>
            <a:ext cx="3950525" cy="35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0" name="Google Shape;280;p31"/>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Further Analysis &amp; Visualisations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81" name="Google Shape;281;p31"/>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4</a:t>
            </a:r>
            <a:endParaRPr sz="2200" b="1" dirty="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the realm of financial data, one of the stylised facts that stands out is the phenomenon of "fat tails."</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Unlike the tails of a normal distribution, fat tails indicate that extreme events—such as large jumps or drastic drops in asset prices—occur more frequently than what a normal distribution would predict.</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heavy-tailed behavior reflects the increased likelihood of rare but significant market movements, posing both opportunities and risks for traders and investors. The presence of fat tails is a critical factor in risk management, as it underscores the need for models that can better capture the true distribution of financial returns, ensuring that extreme events are adequately anticipated and mitigated.</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We drive the following key insights: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87" name="Google Shape;287;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88" name="Google Shape;288;p3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[1 / 3]</a:t>
            </a:r>
            <a:endParaRPr/>
          </a:p>
        </p:txBody>
      </p:sp>
      <p:pic>
        <p:nvPicPr>
          <p:cNvPr id="289" name="Google Shape;289;p32"/>
          <p:cNvPicPr preferRelativeResize="0"/>
          <p:nvPr/>
        </p:nvPicPr>
        <p:blipFill>
          <a:blip r:embed="rId3">
            <a:alphaModFix/>
          </a:blip>
          <a:stretch>
            <a:fillRect/>
          </a:stretch>
        </p:blipFill>
        <p:spPr>
          <a:xfrm>
            <a:off x="3119103" y="2427425"/>
            <a:ext cx="2580684" cy="193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test for the normality of the returns, we can also use the Jarque-Bera test. The Jarque-Bera test is a goodness-of-fit test that determines if sample data have the skewness and kurtosis matching a normal distribution. From the test results, </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null hypothesis of normality</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95" name="Google Shape;295;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96" name="Google Shape;296;p3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[2 / 3]</a:t>
            </a:r>
            <a:endParaRPr/>
          </a:p>
        </p:txBody>
      </p:sp>
      <p:pic>
        <p:nvPicPr>
          <p:cNvPr id="297" name="Google Shape;297;p33"/>
          <p:cNvPicPr preferRelativeResize="0"/>
          <p:nvPr/>
        </p:nvPicPr>
        <p:blipFill>
          <a:blip r:embed="rId3">
            <a:alphaModFix/>
          </a:blip>
          <a:stretch>
            <a:fillRect/>
          </a:stretch>
        </p:blipFill>
        <p:spPr>
          <a:xfrm>
            <a:off x="2535525" y="1659925"/>
            <a:ext cx="4457700" cy="252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'fat tailness' of the log returns are also illustrated in the below Q-Q plots which show deviations from the expected behaviour at the tails.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03" name="Google Shape;303;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304" name="Google Shape;304;p3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[3 / 3]</a:t>
            </a:r>
            <a:endParaRPr/>
          </a:p>
        </p:txBody>
      </p:sp>
      <p:pic>
        <p:nvPicPr>
          <p:cNvPr id="305" name="Google Shape;305;p34"/>
          <p:cNvPicPr preferRelativeResize="0"/>
          <p:nvPr/>
        </p:nvPicPr>
        <p:blipFill>
          <a:blip r:embed="rId3">
            <a:alphaModFix/>
          </a:blip>
          <a:stretch>
            <a:fillRect/>
          </a:stretch>
        </p:blipFill>
        <p:spPr>
          <a:xfrm>
            <a:off x="727650" y="1184576"/>
            <a:ext cx="8101976" cy="37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311" name="Google Shape;311;p3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12" name="Google Shape;312;p35"/>
          <p:cNvSpPr/>
          <p:nvPr/>
        </p:nvSpPr>
        <p:spPr>
          <a:xfrm>
            <a:off x="1362527"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5</a:t>
            </a:r>
            <a:endParaRPr sz="2200" b="1" dirty="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body" idx="1"/>
          </p:nvPr>
        </p:nvSpPr>
        <p:spPr>
          <a:xfrm>
            <a:off x="282500" y="5352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Based on the results derived in the previous sections, we are going to use the following methodology and adhere to the below process:</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ARIMA (AutoRegressive Integrated Moving Average):</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Captures linear trends, patterns, and seasonality in the individual share time series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Forecasts future values based on historical data, enabling a deeper understanding of long-term asset behavior.</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ARIMA models rely on three components: autoregression (AR), differencing to make the data stationary (I), and moving averages (MA).</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GARCH (Generalized Autoregressive Conditional Heteroskedasticity):</a:t>
            </a:r>
            <a:endParaRPr sz="1000" b="1">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volatility clustering, which is common in financial markets, focusing on time-varying variance.</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Provides crucial insights into the risk and uncertainty surrounding each asset.</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It assumes that current volatility depends on past periods' volatility and residual errors, allowing for better modeling of changing variances over time.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Copula Models: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 powerful statistical tool for modeling dependency structures between the two shares.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Simulates the joint behavior of assets to assess portfolio dynamics and correlations.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Copulas are functions that capture the dependence structure between random variables. Copulas allow for modeling complex relationships between variables, even when marginal distributions differ.</a:t>
            </a:r>
            <a:endParaRPr sz="1000">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18" name="Google Shape;318;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319" name="Google Shape;319;p3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 / 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13950" y="470825"/>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79" name="Google Shape;179;p19"/>
          <p:cNvSpPr txBox="1"/>
          <p:nvPr/>
        </p:nvSpPr>
        <p:spPr>
          <a:xfrm>
            <a:off x="1213950" y="1006025"/>
            <a:ext cx="4446300" cy="2956800"/>
          </a:xfrm>
          <a:prstGeom prst="rect">
            <a:avLst/>
          </a:prstGeom>
          <a:noFill/>
          <a:ln>
            <a:noFill/>
          </a:ln>
        </p:spPr>
        <p:txBody>
          <a:bodyPr spcFirstLastPara="1" wrap="square" lIns="91425" tIns="91425" rIns="91425" bIns="91425" anchor="ctr" anchorCtr="0">
            <a:noAutofit/>
          </a:bodyPr>
          <a:lstStyle/>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Introduction &amp; Problem Statements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Data Overview &amp; </a:t>
            </a:r>
            <a:r>
              <a:rPr lang="en-GB" sz="1300" b="1" dirty="0" err="1">
                <a:solidFill>
                  <a:srgbClr val="FFFFFF"/>
                </a:solidFill>
                <a:latin typeface="Raleway"/>
                <a:ea typeface="Raleway"/>
                <a:cs typeface="Raleway"/>
                <a:sym typeface="Raleway"/>
              </a:rPr>
              <a:t>Preprocessing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Exploratory Data Analysis</a:t>
            </a:r>
            <a:endParaRPr sz="1300" b="1" dirty="0">
              <a:solidFill>
                <a:srgbClr val="FFFFFF"/>
              </a:solidFill>
              <a:latin typeface="Raleway"/>
              <a:ea typeface="Raleway"/>
              <a:cs typeface="Raleway"/>
              <a:sym typeface="Raleway"/>
            </a:endParaRPr>
          </a:p>
          <a:p>
            <a:pPr marL="3429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Further Analysis &amp; Visualisations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Core Methodologies &amp; </a:t>
            </a:r>
            <a:r>
              <a:rPr lang="en-GB" sz="1300" b="1" dirty="0" err="1">
                <a:solidFill>
                  <a:srgbClr val="FFFFFF"/>
                </a:solidFill>
                <a:latin typeface="Raleway"/>
                <a:ea typeface="Raleway"/>
                <a:cs typeface="Raleway"/>
                <a:sym typeface="Raleway"/>
              </a:rPr>
              <a:t>Modeling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Practical Application</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Conclusion</a:t>
            </a:r>
            <a:endParaRPr sz="1300" b="1" dirty="0">
              <a:solidFill>
                <a:srgbClr val="FFFFFF"/>
              </a:solidFill>
              <a:latin typeface="Raleway"/>
              <a:ea typeface="Raleway"/>
              <a:cs typeface="Raleway"/>
              <a:sym typeface="Raleway"/>
            </a:endParaRPr>
          </a:p>
        </p:txBody>
      </p:sp>
      <p:sp>
        <p:nvSpPr>
          <p:cNvPr id="180" name="Google Shape;180;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282500" y="6114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process flow is as follows:</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25" name="Google Shape;325;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326" name="Google Shape;326;p3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[2 / 19]</a:t>
            </a:r>
            <a:endParaRPr/>
          </a:p>
        </p:txBody>
      </p:sp>
      <p:pic>
        <p:nvPicPr>
          <p:cNvPr id="327" name="Google Shape;327;p37"/>
          <p:cNvPicPr preferRelativeResize="0"/>
          <p:nvPr/>
        </p:nvPicPr>
        <p:blipFill>
          <a:blip r:embed="rId3">
            <a:alphaModFix/>
          </a:blip>
          <a:stretch>
            <a:fillRect/>
          </a:stretch>
        </p:blipFill>
        <p:spPr>
          <a:xfrm>
            <a:off x="282500" y="1582225"/>
            <a:ext cx="8693899" cy="677425"/>
          </a:xfrm>
          <a:prstGeom prst="rect">
            <a:avLst/>
          </a:prstGeom>
          <a:noFill/>
          <a:ln>
            <a:noFill/>
          </a:ln>
        </p:spPr>
      </p:pic>
      <p:pic>
        <p:nvPicPr>
          <p:cNvPr id="328" name="Google Shape;328;p37"/>
          <p:cNvPicPr preferRelativeResize="0"/>
          <p:nvPr/>
        </p:nvPicPr>
        <p:blipFill>
          <a:blip r:embed="rId4">
            <a:alphaModFix/>
          </a:blip>
          <a:stretch>
            <a:fillRect/>
          </a:stretch>
        </p:blipFill>
        <p:spPr>
          <a:xfrm>
            <a:off x="282500" y="2384774"/>
            <a:ext cx="8693907" cy="449575"/>
          </a:xfrm>
          <a:prstGeom prst="rect">
            <a:avLst/>
          </a:prstGeom>
          <a:noFill/>
          <a:ln>
            <a:noFill/>
          </a:ln>
        </p:spPr>
      </p:pic>
      <p:pic>
        <p:nvPicPr>
          <p:cNvPr id="329" name="Google Shape;329;p37"/>
          <p:cNvPicPr preferRelativeResize="0"/>
          <p:nvPr/>
        </p:nvPicPr>
        <p:blipFill>
          <a:blip r:embed="rId5">
            <a:alphaModFix/>
          </a:blip>
          <a:stretch>
            <a:fillRect/>
          </a:stretch>
        </p:blipFill>
        <p:spPr>
          <a:xfrm>
            <a:off x="282500" y="2908875"/>
            <a:ext cx="8693902" cy="67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sp>
        <p:nvSpPr>
          <p:cNvPr id="334" name="Google Shape;334;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35" name="Google Shape;335;p3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ARIMA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36" name="Google Shape;336;p38"/>
          <p:cNvSpPr/>
          <p:nvPr/>
        </p:nvSpPr>
        <p:spPr>
          <a:xfrm>
            <a:off x="134126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body" idx="1"/>
          </p:nvPr>
        </p:nvSpPr>
        <p:spPr>
          <a:xfrm>
            <a:off x="282500" y="535200"/>
            <a:ext cx="8253900" cy="4773600"/>
          </a:xfrm>
          <a:prstGeom prst="rect">
            <a:avLst/>
          </a:prstGeom>
          <a:ln>
            <a:noFill/>
          </a:ln>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ARIMA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Testing for Unit Root and Stationarity:</a:t>
            </a:r>
            <a:endParaRPr sz="1000">
              <a:solidFill>
                <a:schemeClr val="dk1"/>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begin by assessing if the log returns are stationary. If a time series is non-stationary, it means its statistical properties—such as mean, variance, and autocovariance—change over time, which complicates analysis and forecasting.</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Augmented Dickey-Fuller (ADF) Test is key for assessing stationarity.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the test statistic is more negative than the critical value, the null hypothesis (presence of a unit root) is rejected, meaning the series is stationary.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stationarity is not achieved, differencing is applied to transform the series into a stationary one.</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 null hypothesis of a unit root</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p:txBody>
      </p:sp>
      <p:sp>
        <p:nvSpPr>
          <p:cNvPr id="342" name="Google Shape;342;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43" name="Google Shape;343;p3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[3 / 19]</a:t>
            </a:r>
            <a:endParaRPr/>
          </a:p>
        </p:txBody>
      </p:sp>
      <p:pic>
        <p:nvPicPr>
          <p:cNvPr id="344" name="Google Shape;344;p39"/>
          <p:cNvPicPr preferRelativeResize="0"/>
          <p:nvPr/>
        </p:nvPicPr>
        <p:blipFill>
          <a:blip r:embed="rId3">
            <a:alphaModFix/>
          </a:blip>
          <a:stretch>
            <a:fillRect/>
          </a:stretch>
        </p:blipFill>
        <p:spPr>
          <a:xfrm>
            <a:off x="2607925" y="2911513"/>
            <a:ext cx="4286250" cy="18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a:t>
            </a:r>
            <a:endParaRPr sz="1000">
              <a:solidFill>
                <a:schemeClr val="dk1"/>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After determining that no differencing is required, we then proceed with determining the order of the ARIMA to be fit.</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plot the </a:t>
            </a:r>
            <a:r>
              <a:rPr lang="en-GB" sz="1000" b="1">
                <a:solidFill>
                  <a:srgbClr val="000000"/>
                </a:solidFill>
                <a:latin typeface="Raleway"/>
                <a:ea typeface="Raleway"/>
                <a:cs typeface="Raleway"/>
                <a:sym typeface="Raleway"/>
              </a:rPr>
              <a:t>Autocorrelation Function (ACF)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MA (Moving Average)</a:t>
            </a:r>
            <a:r>
              <a:rPr lang="en-GB" sz="1000">
                <a:solidFill>
                  <a:srgbClr val="000000"/>
                </a:solidFill>
                <a:latin typeface="Raleway"/>
                <a:ea typeface="Raleway"/>
                <a:cs typeface="Raleway"/>
                <a:sym typeface="Raleway"/>
              </a:rPr>
              <a:t> and the </a:t>
            </a:r>
            <a:r>
              <a:rPr lang="en-GB" sz="1000" b="1">
                <a:solidFill>
                  <a:srgbClr val="000000"/>
                </a:solidFill>
                <a:latin typeface="Raleway"/>
                <a:ea typeface="Raleway"/>
                <a:cs typeface="Raleway"/>
                <a:sym typeface="Raleway"/>
              </a:rPr>
              <a:t>Partial Autocorrelation Function (PACF)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AR (AutoRegressive)</a:t>
            </a:r>
            <a:r>
              <a:rPr lang="en-GB" sz="1000">
                <a:solidFill>
                  <a:srgbClr val="000000"/>
                </a:solidFill>
                <a:latin typeface="Raleway"/>
                <a:ea typeface="Raleway"/>
                <a:cs typeface="Raleway"/>
                <a:sym typeface="Raleway"/>
              </a:rPr>
              <a:t> components.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Generally, we expect: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Unfortunately, from the graphs (see next slide)  it is quite difficult to determine the order of the ARMA as whilst there a few lags that seem significant, they do not particularly stand-out.</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0" name="Google Shape;350;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51" name="Google Shape;351;p4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[4 / 19]</a:t>
            </a:r>
            <a:endParaRPr/>
          </a:p>
        </p:txBody>
      </p:sp>
      <p:pic>
        <p:nvPicPr>
          <p:cNvPr id="352" name="Google Shape;352;p40"/>
          <p:cNvPicPr preferRelativeResize="0"/>
          <p:nvPr/>
        </p:nvPicPr>
        <p:blipFill>
          <a:blip r:embed="rId3">
            <a:alphaModFix/>
          </a:blip>
          <a:stretch>
            <a:fillRect/>
          </a:stretch>
        </p:blipFill>
        <p:spPr>
          <a:xfrm>
            <a:off x="930975" y="1881323"/>
            <a:ext cx="7413224" cy="8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8" name="Google Shape;358;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59" name="Google Shape;359;p4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[5 / 19]</a:t>
            </a:r>
            <a:endParaRPr/>
          </a:p>
        </p:txBody>
      </p:sp>
      <p:pic>
        <p:nvPicPr>
          <p:cNvPr id="360" name="Google Shape;360;p41"/>
          <p:cNvPicPr preferRelativeResize="0"/>
          <p:nvPr/>
        </p:nvPicPr>
        <p:blipFill>
          <a:blip r:embed="rId3">
            <a:alphaModFix/>
          </a:blip>
          <a:stretch>
            <a:fillRect/>
          </a:stretch>
        </p:blipFill>
        <p:spPr>
          <a:xfrm>
            <a:off x="1513939" y="1016613"/>
            <a:ext cx="6116124" cy="4051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body" idx="1"/>
          </p:nvPr>
        </p:nvSpPr>
        <p:spPr>
          <a:xfrm>
            <a:off x="309150" y="322000"/>
            <a:ext cx="8253900" cy="1015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t>
            </a:r>
            <a:r>
              <a:rPr lang="en-GB" sz="1000" b="1">
                <a:solidFill>
                  <a:srgbClr val="000000"/>
                </a:solidFill>
                <a:latin typeface="Raleway"/>
                <a:ea typeface="Raleway"/>
                <a:cs typeface="Raleway"/>
                <a:sym typeface="Raleway"/>
              </a:rPr>
              <a:t>AutoArima</a:t>
            </a:r>
            <a:r>
              <a:rPr lang="en-GB" sz="1000">
                <a:solidFill>
                  <a:srgbClr val="000000"/>
                </a:solidFill>
                <a:latin typeface="Raleway"/>
                <a:ea typeface="Raleway"/>
                <a:cs typeface="Raleway"/>
                <a:sym typeface="Raleway"/>
              </a:rPr>
              <a:t> from the </a:t>
            </a:r>
            <a:r>
              <a:rPr lang="en-GB" sz="1000" b="1">
                <a:solidFill>
                  <a:srgbClr val="000000"/>
                </a:solidFill>
                <a:latin typeface="Raleway"/>
                <a:ea typeface="Raleway"/>
                <a:cs typeface="Raleway"/>
                <a:sym typeface="Raleway"/>
              </a:rPr>
              <a:t>pdarima</a:t>
            </a:r>
            <a:r>
              <a:rPr lang="en-GB" sz="1000">
                <a:solidFill>
                  <a:srgbClr val="000000"/>
                </a:solidFill>
                <a:latin typeface="Raleway"/>
                <a:ea typeface="Raleway"/>
                <a:cs typeface="Raleway"/>
                <a:sym typeface="Raleway"/>
              </a:rPr>
              <a:t> library to determine a starting ARIMA model.</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To note that before fitting the ARIMA ,odels, we have split the data into train (80% of the data) and test (remaining 20%).</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Testing on the test dataset assesses the model's ability to generalise and forecast future values. This prevents overfitting, where the model performs well on training data but fails on unseen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This yields an  </a:t>
            </a:r>
            <a:r>
              <a:rPr lang="en-GB" sz="1000" b="1">
                <a:solidFill>
                  <a:srgbClr val="000000"/>
                </a:solidFill>
                <a:latin typeface="Raleway"/>
                <a:ea typeface="Raleway"/>
                <a:cs typeface="Raleway"/>
                <a:sym typeface="Raleway"/>
              </a:rPr>
              <a:t>ARIMA (2,0,0)</a:t>
            </a:r>
            <a:r>
              <a:rPr lang="en-GB" sz="1000">
                <a:solidFill>
                  <a:srgbClr val="000000"/>
                </a:solidFill>
                <a:latin typeface="Raleway"/>
                <a:ea typeface="Raleway"/>
                <a:cs typeface="Raleway"/>
                <a:sym typeface="Raleway"/>
              </a:rPr>
              <a:t> for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and an </a:t>
            </a:r>
            <a:r>
              <a:rPr lang="en-GB" sz="1000" b="1">
                <a:solidFill>
                  <a:srgbClr val="000000"/>
                </a:solidFill>
                <a:latin typeface="Raleway"/>
                <a:ea typeface="Raleway"/>
                <a:cs typeface="Raleway"/>
                <a:sym typeface="Raleway"/>
              </a:rPr>
              <a:t>ARIMA (0.0,1)</a:t>
            </a:r>
            <a:r>
              <a:rPr lang="en-GB" sz="1000">
                <a:solidFill>
                  <a:srgbClr val="000000"/>
                </a:solidFill>
                <a:latin typeface="Raleway"/>
                <a:ea typeface="Raleway"/>
                <a:cs typeface="Raleway"/>
                <a:sym typeface="Raleway"/>
              </a:rPr>
              <a:t> model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66" name="Google Shape;36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367" name="Google Shape;367;p4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[6 / 19]</a:t>
            </a:r>
            <a:endParaRPr/>
          </a:p>
        </p:txBody>
      </p:sp>
      <p:pic>
        <p:nvPicPr>
          <p:cNvPr id="368" name="Google Shape;368;p42"/>
          <p:cNvPicPr preferRelativeResize="0"/>
          <p:nvPr/>
        </p:nvPicPr>
        <p:blipFill>
          <a:blip r:embed="rId3">
            <a:alphaModFix/>
          </a:blip>
          <a:stretch>
            <a:fillRect/>
          </a:stretch>
        </p:blipFill>
        <p:spPr>
          <a:xfrm>
            <a:off x="1013825" y="2058763"/>
            <a:ext cx="7549226" cy="250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body" idx="1"/>
          </p:nvPr>
        </p:nvSpPr>
        <p:spPr>
          <a:xfrm>
            <a:off x="309150" y="322000"/>
            <a:ext cx="8253900" cy="4587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NVDA (ARIMA(2, 0, 0)):</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AR.L1</a:t>
            </a:r>
            <a:r>
              <a:rPr lang="en-GB" sz="1000">
                <a:solidFill>
                  <a:srgbClr val="000000"/>
                </a:solidFill>
                <a:latin typeface="Raleway"/>
                <a:ea typeface="Raleway"/>
                <a:cs typeface="Raleway"/>
                <a:sym typeface="Raleway"/>
              </a:rPr>
              <a:t>; </a:t>
            </a:r>
            <a:r>
              <a:rPr lang="en-GB" sz="1000" b="1">
                <a:solidFill>
                  <a:srgbClr val="000000"/>
                </a:solidFill>
                <a:latin typeface="Raleway"/>
                <a:ea typeface="Raleway"/>
                <a:cs typeface="Raleway"/>
                <a:sym typeface="Raleway"/>
              </a:rPr>
              <a:t>AR.L2</a:t>
            </a:r>
            <a:r>
              <a:rPr lang="en-GB" sz="1000">
                <a:solidFill>
                  <a:srgbClr val="000000"/>
                </a:solidFill>
                <a:latin typeface="Raleway"/>
                <a:ea typeface="Raleway"/>
                <a:cs typeface="Raleway"/>
                <a:sym typeface="Raleway"/>
              </a:rPr>
              <a:t> is not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suggests a small but significant mean return.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Residual diagnostics indicate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AAPL (ARIMA(0, 0, 1)):</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MA.L1</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is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Similar issues with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 in residuals.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Variance (σ²):</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Both models have low residual variance, suggesting reasonable fit.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Refinement needed to address residual diagnostics and ensure robustness.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Given that the second AR term is not significant for NVDA, we consider simplifying the model by removing the insignificant term and see whether it improves model performance or keeps it similar while simplifying the model structure.</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74" name="Google Shape;374;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375" name="Google Shape;375;p4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[7 / 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body" idx="1"/>
          </p:nvPr>
        </p:nvSpPr>
        <p:spPr>
          <a:xfrm>
            <a:off x="309150" y="322000"/>
            <a:ext cx="8253900" cy="1615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Removing the insignificant term decreases the maximum log-likelihood. The AIC registers very little change while the BIC becomes more negative (better) - this is because the BIC tends to favour more parsimonious models (i.e. ones with less parameters) to a greater extent than the AIC.</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81" name="Google Shape;381;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382" name="Google Shape;382;p4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[8 / 19]</a:t>
            </a:r>
            <a:endParaRPr/>
          </a:p>
        </p:txBody>
      </p:sp>
      <p:pic>
        <p:nvPicPr>
          <p:cNvPr id="383" name="Google Shape;383;p44"/>
          <p:cNvPicPr preferRelativeResize="0"/>
          <p:nvPr/>
        </p:nvPicPr>
        <p:blipFill>
          <a:blip r:embed="rId3">
            <a:alphaModFix/>
          </a:blip>
          <a:stretch>
            <a:fillRect/>
          </a:stretch>
        </p:blipFill>
        <p:spPr>
          <a:xfrm>
            <a:off x="3754950" y="2038723"/>
            <a:ext cx="5223462" cy="2337250"/>
          </a:xfrm>
          <a:prstGeom prst="rect">
            <a:avLst/>
          </a:prstGeom>
          <a:noFill/>
          <a:ln>
            <a:noFill/>
          </a:ln>
        </p:spPr>
      </p:pic>
      <p:sp>
        <p:nvSpPr>
          <p:cNvPr id="384" name="Google Shape;384;p44"/>
          <p:cNvSpPr txBox="1"/>
          <p:nvPr/>
        </p:nvSpPr>
        <p:spPr>
          <a:xfrm>
            <a:off x="455725" y="1937500"/>
            <a:ext cx="3198000" cy="32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The </a:t>
            </a:r>
            <a:r>
              <a:rPr lang="en-GB" sz="1000" b="1">
                <a:latin typeface="Raleway"/>
                <a:ea typeface="Raleway"/>
                <a:cs typeface="Raleway"/>
                <a:sym typeface="Raleway"/>
              </a:rPr>
              <a:t>AIC (Akaike Information Criterion)</a:t>
            </a:r>
            <a:r>
              <a:rPr lang="en-GB" sz="1000">
                <a:latin typeface="Raleway"/>
                <a:ea typeface="Raleway"/>
                <a:cs typeface="Raleway"/>
                <a:sym typeface="Raleway"/>
              </a:rPr>
              <a:t> and </a:t>
            </a:r>
            <a:r>
              <a:rPr lang="en-GB" sz="1000" b="1">
                <a:latin typeface="Raleway"/>
                <a:ea typeface="Raleway"/>
                <a:cs typeface="Raleway"/>
                <a:sym typeface="Raleway"/>
              </a:rPr>
              <a:t>BIC (Bayesian Information Criterion)</a:t>
            </a:r>
            <a:r>
              <a:rPr lang="en-GB" sz="1000">
                <a:latin typeface="Raleway"/>
                <a:ea typeface="Raleway"/>
                <a:cs typeface="Raleway"/>
                <a:sym typeface="Raleway"/>
              </a:rPr>
              <a:t> are used to evaluate and compare statistical models:</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AIC:</a:t>
            </a:r>
            <a:r>
              <a:rPr lang="en-GB" sz="1000">
                <a:latin typeface="Raleway"/>
                <a:ea typeface="Raleway"/>
                <a:cs typeface="Raleway"/>
                <a:sym typeface="Raleway"/>
              </a:rPr>
              <a:t> Measures the goodness of fit of a model while penalizing for complexity (number of parameters). Lower AIC values indicate a better balance between fit and simplicity.</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BIC:</a:t>
            </a:r>
            <a:r>
              <a:rPr lang="en-GB" sz="1000">
                <a:latin typeface="Raleway"/>
                <a:ea typeface="Raleway"/>
                <a:cs typeface="Raleway"/>
                <a:sym typeface="Raleway"/>
              </a:rPr>
              <a:t> Similar to AIC but imposes a harsher penalty for models with more parameters, favoring simpler models as the sample size increases.</a:t>
            </a:r>
            <a:endParaRPr sz="12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8"/>
        <p:cNvGrpSpPr/>
        <p:nvPr/>
      </p:nvGrpSpPr>
      <p:grpSpPr>
        <a:xfrm>
          <a:off x="0" y="0"/>
          <a:ext cx="0" cy="0"/>
          <a:chOff x="0" y="0"/>
          <a:chExt cx="0" cy="0"/>
        </a:xfrm>
      </p:grpSpPr>
      <p:sp>
        <p:nvSpPr>
          <p:cNvPr id="389" name="Google Shape;389;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390" name="Google Shape;390;p4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GARCH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91" name="Google Shape;391;p4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body" idx="1"/>
          </p:nvPr>
        </p:nvSpPr>
        <p:spPr>
          <a:xfrm>
            <a:off x="335800" y="535200"/>
            <a:ext cx="8253900" cy="1615500"/>
          </a:xfrm>
          <a:prstGeom prst="rect">
            <a:avLst/>
          </a:prstGeom>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GARCH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Determining the order of the GARCH model:</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determine the order of the GARCH model for each log returns series, we can use the ACF and PACF plots, but this time on the squared log returns.</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 Squared returns are used as a proxy for volatility, reflecting fluctuation magnitude and exhibit positive autocorrelation capturing periods of high/low volatility clustering.</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below behaviour is expected for a GARCH process: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97" name="Google Shape;397;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398" name="Google Shape;398;p4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[9 / 19]</a:t>
            </a:r>
            <a:endParaRPr/>
          </a:p>
        </p:txBody>
      </p:sp>
      <p:pic>
        <p:nvPicPr>
          <p:cNvPr id="399" name="Google Shape;399;p46"/>
          <p:cNvPicPr preferRelativeResize="0"/>
          <p:nvPr/>
        </p:nvPicPr>
        <p:blipFill>
          <a:blip r:embed="rId3">
            <a:alphaModFix/>
          </a:blip>
          <a:stretch>
            <a:fillRect/>
          </a:stretch>
        </p:blipFill>
        <p:spPr>
          <a:xfrm>
            <a:off x="988850" y="2393777"/>
            <a:ext cx="7166276" cy="137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634375"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6" name="Google Shape;186;p20"/>
          <p:cNvSpPr txBox="1">
            <a:spLocks noGrp="1"/>
          </p:cNvSpPr>
          <p:nvPr>
            <p:ph type="body" idx="1"/>
          </p:nvPr>
        </p:nvSpPr>
        <p:spPr>
          <a:xfrm>
            <a:off x="727650" y="1254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latin typeface="Raleway"/>
                <a:ea typeface="Raleway"/>
                <a:cs typeface="Raleway"/>
                <a:sym typeface="Raleway"/>
              </a:rPr>
              <a:t>Welcome to the </a:t>
            </a:r>
            <a:r>
              <a:rPr lang="en-GB" sz="1200" b="1">
                <a:solidFill>
                  <a:srgbClr val="000000"/>
                </a:solidFill>
                <a:latin typeface="Raleway"/>
                <a:ea typeface="Raleway"/>
                <a:cs typeface="Raleway"/>
                <a:sym typeface="Raleway"/>
              </a:rPr>
              <a:t>Workplace Project</a:t>
            </a:r>
            <a:r>
              <a:rPr lang="en-GB" sz="1200">
                <a:solidFill>
                  <a:srgbClr val="000000"/>
                </a:solidFill>
                <a:latin typeface="Raleway"/>
                <a:ea typeface="Raleway"/>
                <a:cs typeface="Raleway"/>
                <a:sym typeface="Raleway"/>
              </a:rPr>
              <a:t>, where statistical modeling transforms portfolio risk forecasting. This initiative combines powerful analytical techniques—</a:t>
            </a:r>
            <a:r>
              <a:rPr lang="en-GB" sz="1200" b="1">
                <a:solidFill>
                  <a:srgbClr val="000000"/>
                </a:solidFill>
                <a:latin typeface="Raleway"/>
                <a:ea typeface="Raleway"/>
                <a:cs typeface="Raleway"/>
                <a:sym typeface="Raleway"/>
              </a:rPr>
              <a:t>ARIMA</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GARCH</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Copula models</a:t>
            </a:r>
            <a:r>
              <a:rPr lang="en-GB" sz="1200">
                <a:solidFill>
                  <a:srgbClr val="000000"/>
                </a:solidFill>
                <a:latin typeface="Raleway"/>
                <a:ea typeface="Raleway"/>
                <a:cs typeface="Raleway"/>
                <a:sym typeface="Raleway"/>
              </a:rPr>
              <a:t>—to uncover key portfolio metrics like </a:t>
            </a:r>
            <a:r>
              <a:rPr lang="en-GB" sz="1200" b="1">
                <a:solidFill>
                  <a:srgbClr val="000000"/>
                </a:solidFill>
                <a:latin typeface="Raleway"/>
                <a:ea typeface="Raleway"/>
                <a:cs typeface="Raleway"/>
                <a:sym typeface="Raleway"/>
              </a:rPr>
              <a:t>mean terminal value</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standard deviation</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Value-at-Risk (VaR)</a:t>
            </a:r>
            <a:r>
              <a:rPr lang="en-GB" sz="1200">
                <a:solidFill>
                  <a:srgbClr val="000000"/>
                </a:solidFill>
                <a:latin typeface="Raleway"/>
                <a:ea typeface="Raleway"/>
                <a:cs typeface="Raleway"/>
                <a:sym typeface="Raleway"/>
              </a:rPr>
              <a:t>. By integrating trends, volatility, and asset dependencies, this project creates a robust framework for optimising investment strategies and understanding financial dynamics. Let's dive in!</a:t>
            </a:r>
            <a:endParaRPr sz="1200">
              <a:latin typeface="Raleway"/>
              <a:ea typeface="Raleway"/>
              <a:cs typeface="Raleway"/>
              <a:sym typeface="Raleway"/>
            </a:endParaRPr>
          </a:p>
        </p:txBody>
      </p:sp>
      <p:pic>
        <p:nvPicPr>
          <p:cNvPr id="187" name="Google Shape;187;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188" name="Google Shape;18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body" idx="1"/>
          </p:nvPr>
        </p:nvSpPr>
        <p:spPr>
          <a:xfrm>
            <a:off x="309150" y="322000"/>
            <a:ext cx="34113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Based on the ACF/PACF plots</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 order is challenging to determine definitively.</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PACF shows mixed significance across multiple lags.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ACF does not display clear patterns, making it harder to interpret.</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Volatility clustering is evident but with unclear influences from past variances.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GARCH(2,0) appears suitable based on patterns.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PACF shows significant spikes at </a:t>
            </a:r>
            <a:r>
              <a:rPr lang="en-GB" sz="900" b="1">
                <a:solidFill>
                  <a:srgbClr val="000000"/>
                </a:solidFill>
                <a:latin typeface="Raleway"/>
                <a:ea typeface="Raleway"/>
                <a:cs typeface="Raleway"/>
                <a:sym typeface="Raleway"/>
              </a:rPr>
              <a:t>lags 1 and 2</a:t>
            </a:r>
            <a:r>
              <a:rPr lang="en-GB" sz="900">
                <a:solidFill>
                  <a:srgbClr val="000000"/>
                </a:solidFill>
                <a:latin typeface="Raleway"/>
                <a:ea typeface="Raleway"/>
                <a:cs typeface="Raleway"/>
                <a:sym typeface="Raleway"/>
              </a:rPr>
              <a:t>, indicating their importance.</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ACF exhibits </a:t>
            </a:r>
            <a:r>
              <a:rPr lang="en-GB" sz="900" b="1">
                <a:solidFill>
                  <a:srgbClr val="000000"/>
                </a:solidFill>
                <a:latin typeface="Raleway"/>
                <a:ea typeface="Raleway"/>
                <a:cs typeface="Raleway"/>
                <a:sym typeface="Raleway"/>
              </a:rPr>
              <a:t>gradual decay</a:t>
            </a:r>
            <a:r>
              <a:rPr lang="en-GB" sz="900">
                <a:solidFill>
                  <a:srgbClr val="000000"/>
                </a:solidFill>
                <a:latin typeface="Raleway"/>
                <a:ea typeface="Raleway"/>
                <a:cs typeface="Raleway"/>
                <a:sym typeface="Raleway"/>
              </a:rPr>
              <a:t>, reflecting persistent volatility clustering.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Beyond lag 2, spikes reduce as higher lags are explained by the first two terms, though some remain significant.</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a:solidFill>
                  <a:srgbClr val="000000"/>
                </a:solidFill>
                <a:latin typeface="Raleway"/>
                <a:ea typeface="Raleway"/>
                <a:cs typeface="Raleway"/>
                <a:sym typeface="Raleway"/>
              </a:rPr>
              <a:t>For NVDA, we fit a </a:t>
            </a:r>
            <a:r>
              <a:rPr lang="en-GB" sz="900" b="1">
                <a:solidFill>
                  <a:srgbClr val="000000"/>
                </a:solidFill>
                <a:latin typeface="Raleway"/>
                <a:ea typeface="Raleway"/>
                <a:cs typeface="Raleway"/>
                <a:sym typeface="Raleway"/>
              </a:rPr>
              <a:t>GARCH (1, 1)</a:t>
            </a:r>
            <a:r>
              <a:rPr lang="en-GB" sz="900">
                <a:solidFill>
                  <a:srgbClr val="000000"/>
                </a:solidFill>
                <a:latin typeface="Raleway"/>
                <a:ea typeface="Raleway"/>
                <a:cs typeface="Raleway"/>
                <a:sym typeface="Raleway"/>
              </a:rPr>
              <a:t> model while for AAPL we fit a </a:t>
            </a:r>
            <a:r>
              <a:rPr lang="en-GB" sz="900" b="1">
                <a:solidFill>
                  <a:srgbClr val="000000"/>
                </a:solidFill>
                <a:latin typeface="Raleway"/>
                <a:ea typeface="Raleway"/>
                <a:cs typeface="Raleway"/>
                <a:sym typeface="Raleway"/>
              </a:rPr>
              <a:t>GARCH (2, 0)</a:t>
            </a:r>
            <a:r>
              <a:rPr lang="en-GB" sz="900">
                <a:solidFill>
                  <a:srgbClr val="000000"/>
                </a:solidFill>
                <a:latin typeface="Raleway"/>
                <a:ea typeface="Raleway"/>
                <a:cs typeface="Raleway"/>
                <a:sym typeface="Raleway"/>
              </a:rPr>
              <a:t> model as indicated by the ACF and PACF plots. These are fitted to the residuals from the ARIMA models.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1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05" name="Google Shape;405;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406" name="Google Shape;406;p4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[10 / 19]</a:t>
            </a:r>
            <a:endParaRPr/>
          </a:p>
        </p:txBody>
      </p:sp>
      <p:pic>
        <p:nvPicPr>
          <p:cNvPr id="407" name="Google Shape;407;p47"/>
          <p:cNvPicPr preferRelativeResize="0"/>
          <p:nvPr/>
        </p:nvPicPr>
        <p:blipFill>
          <a:blip r:embed="rId3">
            <a:alphaModFix/>
          </a:blip>
          <a:stretch>
            <a:fillRect/>
          </a:stretch>
        </p:blipFill>
        <p:spPr>
          <a:xfrm>
            <a:off x="3720450" y="882875"/>
            <a:ext cx="5377749" cy="372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body" idx="1"/>
          </p:nvPr>
        </p:nvSpPr>
        <p:spPr>
          <a:xfrm>
            <a:off x="247950" y="311550"/>
            <a:ext cx="86481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1000" b="1">
                <a:solidFill>
                  <a:schemeClr val="dk1"/>
                </a:solidFill>
                <a:latin typeface="Raleway"/>
                <a:ea typeface="Raleway"/>
                <a:cs typeface="Raleway"/>
                <a:sym typeface="Raleway"/>
              </a:rPr>
              <a:t>Determining the order of the GARCH model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Summary of the results for the GARCH models: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Baseline Volatility (omega)</a:t>
            </a:r>
            <a:r>
              <a:rPr lang="en-GB" sz="1000">
                <a:solidFill>
                  <a:srgbClr val="000000"/>
                </a:solidFill>
                <a:latin typeface="Raleway"/>
                <a:ea typeface="Raleway"/>
                <a:cs typeface="Raleway"/>
                <a:sym typeface="Raleway"/>
              </a:rPr>
              <a:t>: Both models incorporate significant constant variance components.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Volatility Clustering:</a:t>
            </a:r>
            <a:endParaRPr sz="1000" b="1">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NVDA: Strong influence of past squared residuals (alpha[1]) and past variances (beta[1]).</a:t>
            </a:r>
            <a:endParaRPr sz="1000">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AAPL: Significant influence of past squared residuals (alpha[1] and alpha[2]), typical for ARCH models.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Model Fit:</a:t>
            </a:r>
            <a:r>
              <a:rPr lang="en-GB" sz="1000">
                <a:solidFill>
                  <a:srgbClr val="000000"/>
                </a:solidFill>
                <a:latin typeface="Raleway"/>
                <a:ea typeface="Raleway"/>
                <a:cs typeface="Raleway"/>
                <a:sym typeface="Raleway"/>
              </a:rPr>
              <a:t> Low AIC and BIC values suggest good model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R² Explanation:</a:t>
            </a:r>
            <a:r>
              <a:rPr lang="en-GB" sz="1000">
                <a:solidFill>
                  <a:srgbClr val="000000"/>
                </a:solidFill>
                <a:latin typeface="Raleway"/>
                <a:ea typeface="Raleway"/>
                <a:cs typeface="Raleway"/>
                <a:sym typeface="Raleway"/>
              </a:rPr>
              <a:t> Not meaningful in GARCH/ARCH models, as they focus on volatility prediction rather than direct time-series values.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13" name="Google Shape;413;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414" name="Google Shape;414;p4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[11 / 19]</a:t>
            </a:r>
            <a:endParaRPr/>
          </a:p>
        </p:txBody>
      </p:sp>
      <p:pic>
        <p:nvPicPr>
          <p:cNvPr id="415" name="Google Shape;415;p48"/>
          <p:cNvPicPr preferRelativeResize="0"/>
          <p:nvPr/>
        </p:nvPicPr>
        <p:blipFill>
          <a:blip r:embed="rId3">
            <a:alphaModFix/>
          </a:blip>
          <a:stretch>
            <a:fillRect/>
          </a:stretch>
        </p:blipFill>
        <p:spPr>
          <a:xfrm>
            <a:off x="727650" y="1196163"/>
            <a:ext cx="7467600" cy="220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Now that we have the ARIMA-GARCH models for each of NVDA and AAPL, we check whether we have captured all the salient features in the data.</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Key Observations:</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ACF and PACF of the residuals and squared residuals for NDVA seem to indicate that most of the salient features have been taken care. However for AAPL the squared residuals still exhibit some significant lags - although much less than before.</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Q-Q plots do seem to exhibit some improvement, with the deviations at the 'tails' being less; the points lie closer to the line in each case - we further ascertain this by checking the kurtosis of the residuals. For NVDA, the excess kurtosis from the GARCH residuals is </a:t>
            </a:r>
            <a:r>
              <a:rPr lang="en-GB" sz="900" b="1">
                <a:solidFill>
                  <a:srgbClr val="000000"/>
                </a:solidFill>
                <a:latin typeface="Raleway"/>
                <a:ea typeface="Raleway"/>
                <a:cs typeface="Raleway"/>
                <a:sym typeface="Raleway"/>
              </a:rPr>
              <a:t>0.209</a:t>
            </a:r>
            <a:r>
              <a:rPr lang="en-GB" sz="900">
                <a:solidFill>
                  <a:srgbClr val="000000"/>
                </a:solidFill>
                <a:latin typeface="Raleway"/>
                <a:ea typeface="Raleway"/>
                <a:cs typeface="Raleway"/>
                <a:sym typeface="Raleway"/>
              </a:rPr>
              <a:t> while for AAPL it is </a:t>
            </a:r>
            <a:r>
              <a:rPr lang="en-GB" sz="900" b="1">
                <a:solidFill>
                  <a:srgbClr val="000000"/>
                </a:solidFill>
                <a:latin typeface="Raleway"/>
                <a:ea typeface="Raleway"/>
                <a:cs typeface="Raleway"/>
                <a:sym typeface="Raleway"/>
              </a:rPr>
              <a:t>-0.196</a:t>
            </a:r>
            <a:r>
              <a:rPr lang="en-GB" sz="900">
                <a:solidFill>
                  <a:srgbClr val="000000"/>
                </a:solidFill>
                <a:latin typeface="Raleway"/>
                <a:ea typeface="Raleway"/>
                <a:cs typeface="Raleway"/>
                <a:sym typeface="Raleway"/>
              </a:rPr>
              <a:t>. Both show a marked improvement showing that the GARCH models are able to capture heavy tails.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need to test higher order GARCH models to see if there is any improvement. For completeness, we also do the same for NVDA.</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21" name="Google Shape;421;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422" name="Google Shape;422;p4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[12 / 19]</a:t>
            </a:r>
            <a:endParaRPr/>
          </a:p>
        </p:txBody>
      </p:sp>
      <p:pic>
        <p:nvPicPr>
          <p:cNvPr id="423" name="Google Shape;423;p49"/>
          <p:cNvPicPr preferRelativeResize="0"/>
          <p:nvPr/>
        </p:nvPicPr>
        <p:blipFill>
          <a:blip r:embed="rId3">
            <a:alphaModFix/>
          </a:blip>
          <a:stretch>
            <a:fillRect/>
          </a:stretch>
        </p:blipFill>
        <p:spPr>
          <a:xfrm>
            <a:off x="3160825" y="535200"/>
            <a:ext cx="5703049" cy="4296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body" idx="1"/>
          </p:nvPr>
        </p:nvSpPr>
        <p:spPr>
          <a:xfrm>
            <a:off x="234625" y="311550"/>
            <a:ext cx="86958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of the various GARCH models fit for AAPL are as follows: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(2,1) and GARCH (1,1) display strong performance with significant parameters and lower AIC/BIC values compared to others.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(3,0) captures additional volatility effects but has a slightly higher AIC/BIC.</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(2,0) is simpler but still significant for short-term variance effects.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includes additional beta parameters, but they are not statistically significant, potentially making it less optimal.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with beta terms such as GARCH (2,1) and GARCH (1,1) outperform ARCH-like models (GARCH (2,0) and GARCH (3,0)) in capturing volatility persistence.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is excluded from further analysis due to insignificant beta terms.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Overall, the GARCH (2,1) model provides the best fit overall, capturing both short-term and long-term volatility dynamics effectively; balancing complexity and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GARCH (1,1) model is a strong alternative, being more parsimonious and nearly as effective.</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29" name="Google Shape;429;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430" name="Google Shape;430;p5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[13 / 19]</a:t>
            </a:r>
            <a:endParaRPr/>
          </a:p>
        </p:txBody>
      </p:sp>
      <p:pic>
        <p:nvPicPr>
          <p:cNvPr id="431" name="Google Shape;431;p50"/>
          <p:cNvPicPr preferRelativeResize="0"/>
          <p:nvPr/>
        </p:nvPicPr>
        <p:blipFill>
          <a:blip r:embed="rId3">
            <a:alphaModFix/>
          </a:blip>
          <a:stretch>
            <a:fillRect/>
          </a:stretch>
        </p:blipFill>
        <p:spPr>
          <a:xfrm>
            <a:off x="234625" y="1087200"/>
            <a:ext cx="8695799" cy="1984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1"/>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1000">
                <a:solidFill>
                  <a:srgbClr val="000000"/>
                </a:solidFill>
                <a:latin typeface="Raleway"/>
                <a:ea typeface="Raleway"/>
                <a:cs typeface="Raleway"/>
                <a:sym typeface="Raleway"/>
              </a:rPr>
              <a:t>We also recheck this using the ACF and PACF plots.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From the plots, the GARCH (1,1) and the GARCH (2,1) perform the best.</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Based on this and the above model results, it seems sensible to use the GARCH (2,1) to model the volatility of AAPL.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can hence conclude that an </a:t>
            </a:r>
            <a:r>
              <a:rPr lang="en-GB" sz="1000" b="1">
                <a:solidFill>
                  <a:srgbClr val="000000"/>
                </a:solidFill>
                <a:latin typeface="Raleway"/>
                <a:ea typeface="Raleway"/>
                <a:cs typeface="Raleway"/>
                <a:sym typeface="Raleway"/>
              </a:rPr>
              <a:t>AR(1)-GARCH(1,1)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NVDA </a:t>
            </a:r>
            <a:r>
              <a:rPr lang="en-GB" sz="1000">
                <a:solidFill>
                  <a:srgbClr val="000000"/>
                </a:solidFill>
                <a:latin typeface="Raleway"/>
                <a:ea typeface="Raleway"/>
                <a:cs typeface="Raleway"/>
                <a:sym typeface="Raleway"/>
              </a:rPr>
              <a:t>while an </a:t>
            </a:r>
            <a:r>
              <a:rPr lang="en-GB" sz="1000" b="1">
                <a:solidFill>
                  <a:srgbClr val="000000"/>
                </a:solidFill>
                <a:latin typeface="Raleway"/>
                <a:ea typeface="Raleway"/>
                <a:cs typeface="Raleway"/>
                <a:sym typeface="Raleway"/>
              </a:rPr>
              <a:t>MA(1)-GARCH(2,1)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37" name="Google Shape;43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438" name="Google Shape;438;p5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[14 / 19]</a:t>
            </a:r>
            <a:endParaRPr/>
          </a:p>
        </p:txBody>
      </p:sp>
      <p:pic>
        <p:nvPicPr>
          <p:cNvPr id="439" name="Google Shape;439;p51"/>
          <p:cNvPicPr preferRelativeResize="0"/>
          <p:nvPr/>
        </p:nvPicPr>
        <p:blipFill>
          <a:blip r:embed="rId3">
            <a:alphaModFix/>
          </a:blip>
          <a:stretch>
            <a:fillRect/>
          </a:stretch>
        </p:blipFill>
        <p:spPr>
          <a:xfrm>
            <a:off x="3319575" y="535200"/>
            <a:ext cx="5558875" cy="4375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body" idx="1"/>
          </p:nvPr>
        </p:nvSpPr>
        <p:spPr>
          <a:xfrm>
            <a:off x="234625" y="400150"/>
            <a:ext cx="36648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We then proceed by testing simulated log returns from each fitted ARIMA-GARCH model versus actual test data. We inspect the fit using both the Mean Squared Error (MSE) and the Mean Absolute Error (MAE), as well as gauge it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Key Observations:</a:t>
            </a:r>
            <a:endParaRPr sz="9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of </a:t>
            </a:r>
            <a:r>
              <a:rPr lang="en-GB" sz="900" b="1">
                <a:solidFill>
                  <a:srgbClr val="000000"/>
                </a:solidFill>
                <a:latin typeface="Raleway"/>
                <a:ea typeface="Raleway"/>
                <a:cs typeface="Raleway"/>
                <a:sym typeface="Raleway"/>
              </a:rPr>
              <a:t>0.00196 </a:t>
            </a:r>
            <a:r>
              <a:rPr lang="en-GB" sz="900">
                <a:solidFill>
                  <a:srgbClr val="000000"/>
                </a:solidFill>
                <a:latin typeface="Raleway"/>
                <a:ea typeface="Raleway"/>
                <a:cs typeface="Raleway"/>
                <a:sym typeface="Raleway"/>
              </a:rPr>
              <a:t>suggests that the squared differences between actual and predicted values are relatively small. This reflects good forecasting performance, especially for financial time series data where achieving low error is challenging.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of </a:t>
            </a:r>
            <a:r>
              <a:rPr lang="en-GB" sz="900" b="1">
                <a:solidFill>
                  <a:srgbClr val="000000"/>
                </a:solidFill>
                <a:latin typeface="Raleway"/>
                <a:ea typeface="Raleway"/>
                <a:cs typeface="Raleway"/>
                <a:sym typeface="Raleway"/>
              </a:rPr>
              <a:t>0.0346</a:t>
            </a:r>
            <a:r>
              <a:rPr lang="en-GB" sz="900">
                <a:solidFill>
                  <a:srgbClr val="000000"/>
                </a:solidFill>
                <a:latin typeface="Raleway"/>
                <a:ea typeface="Raleway"/>
                <a:cs typeface="Raleway"/>
                <a:sym typeface="Raleway"/>
              </a:rPr>
              <a:t> shows that, on average, the absolute difference between actual and predicted values is modest. This further supports the effectiveness of the combined ARIMA-GARCH model.</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NVDA log returns follow a similar pattern to that of the actual data. There are a few extreme observations present in the actual data which this sets of simulated log returns does not exhibit however.</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45" name="Google Shape;445;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
        <p:nvSpPr>
          <p:cNvPr id="446" name="Google Shape;446;p5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[15 / 19]</a:t>
            </a:r>
            <a:endParaRPr/>
          </a:p>
        </p:txBody>
      </p:sp>
      <p:pic>
        <p:nvPicPr>
          <p:cNvPr id="447" name="Google Shape;447;p52"/>
          <p:cNvPicPr preferRelativeResize="0"/>
          <p:nvPr/>
        </p:nvPicPr>
        <p:blipFill>
          <a:blip r:embed="rId3">
            <a:alphaModFix/>
          </a:blip>
          <a:stretch>
            <a:fillRect/>
          </a:stretch>
        </p:blipFill>
        <p:spPr>
          <a:xfrm>
            <a:off x="4040088" y="1529938"/>
            <a:ext cx="4871700" cy="288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a:solidFill>
                <a:srgbClr val="000000"/>
              </a:solidFill>
              <a:latin typeface="Raleway"/>
              <a:ea typeface="Raleway"/>
              <a:cs typeface="Raleway"/>
              <a:sym typeface="Raleway"/>
            </a:endParaRPr>
          </a:p>
          <a:p>
            <a:pPr marL="457200" marR="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is</a:t>
            </a:r>
            <a:r>
              <a:rPr lang="en-GB" sz="900" b="1">
                <a:solidFill>
                  <a:srgbClr val="000000"/>
                </a:solidFill>
                <a:latin typeface="Raleway"/>
                <a:ea typeface="Raleway"/>
                <a:cs typeface="Raleway"/>
                <a:sym typeface="Raleway"/>
              </a:rPr>
              <a:t> 0.000528</a:t>
            </a:r>
            <a:r>
              <a:rPr lang="en-GB" sz="900">
                <a:solidFill>
                  <a:srgbClr val="000000"/>
                </a:solidFill>
                <a:latin typeface="Raleway"/>
                <a:ea typeface="Raleway"/>
                <a:cs typeface="Raleway"/>
                <a:sym typeface="Raleway"/>
              </a:rPr>
              <a:t>, which indicates very small average squared errors between actual and predicted values. This suggests that the combined ARIMA-GARCH model has achieved a high level of accuracy in forecasting for this dataset.</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is </a:t>
            </a:r>
            <a:r>
              <a:rPr lang="en-GB" sz="900" b="1">
                <a:solidFill>
                  <a:srgbClr val="000000"/>
                </a:solidFill>
                <a:latin typeface="Raleway"/>
                <a:ea typeface="Raleway"/>
                <a:cs typeface="Raleway"/>
                <a:sym typeface="Raleway"/>
              </a:rPr>
              <a:t>0.0181</a:t>
            </a:r>
            <a:r>
              <a:rPr lang="en-GB" sz="900">
                <a:solidFill>
                  <a:srgbClr val="000000"/>
                </a:solidFill>
                <a:latin typeface="Raleway"/>
                <a:ea typeface="Raleway"/>
                <a:cs typeface="Raleway"/>
                <a:sym typeface="Raleway"/>
              </a:rPr>
              <a:t>, which highlights that the average absolute differences between the forecasts and actual values are minimal. This further confirms that the model is capable of producing precise predictions.</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AAPL log returns follow a similar pattern to that of the actual data. Contrary to for NVDA, in this case the log returns exhibit the same level of 'extreme' spikes/lows as the actual data.</a:t>
            </a:r>
            <a:endParaRPr sz="9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53" name="Google Shape;453;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sp>
        <p:nvSpPr>
          <p:cNvPr id="454" name="Google Shape;454;p5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[16 / 19]</a:t>
            </a:r>
            <a:endParaRPr/>
          </a:p>
        </p:txBody>
      </p:sp>
      <p:pic>
        <p:nvPicPr>
          <p:cNvPr id="455" name="Google Shape;455;p53"/>
          <p:cNvPicPr preferRelativeResize="0"/>
          <p:nvPr/>
        </p:nvPicPr>
        <p:blipFill>
          <a:blip r:embed="rId3">
            <a:alphaModFix/>
          </a:blip>
          <a:stretch>
            <a:fillRect/>
          </a:stretch>
        </p:blipFill>
        <p:spPr>
          <a:xfrm>
            <a:off x="2029327" y="2050750"/>
            <a:ext cx="5085324" cy="301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also determine the correlation between the residuals of the ARIMA-GARCH model. This is </a:t>
            </a:r>
            <a:r>
              <a:rPr lang="en-GB" sz="900" b="1">
                <a:solidFill>
                  <a:srgbClr val="000000"/>
                </a:solidFill>
                <a:latin typeface="Raleway"/>
                <a:ea typeface="Raleway"/>
                <a:cs typeface="Raleway"/>
                <a:sym typeface="Raleway"/>
              </a:rPr>
              <a:t>0.50</a:t>
            </a:r>
            <a:r>
              <a:rPr lang="en-GB" sz="900">
                <a:solidFill>
                  <a:srgbClr val="000000"/>
                </a:solidFill>
                <a:latin typeface="Raleway"/>
                <a:ea typeface="Raleway"/>
                <a:cs typeface="Raleway"/>
                <a:sym typeface="Raleway"/>
              </a:rPr>
              <a:t>, which is close to what we determined for the log returns </a:t>
            </a:r>
            <a:r>
              <a:rPr lang="en-GB" sz="900" b="1">
                <a:solidFill>
                  <a:srgbClr val="000000"/>
                </a:solidFill>
                <a:latin typeface="Raleway"/>
                <a:ea typeface="Raleway"/>
                <a:cs typeface="Raleway"/>
                <a:sym typeface="Raleway"/>
              </a:rPr>
              <a:t>(0.56).</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Our simulated values achieves only </a:t>
            </a:r>
            <a:r>
              <a:rPr lang="en-GB" sz="900" b="1">
                <a:solidFill>
                  <a:srgbClr val="000000"/>
                </a:solidFill>
                <a:latin typeface="Raleway"/>
                <a:ea typeface="Raleway"/>
                <a:cs typeface="Raleway"/>
                <a:sym typeface="Raleway"/>
              </a:rPr>
              <a:t>-0.02; </a:t>
            </a:r>
            <a:r>
              <a:rPr lang="en-GB" sz="900">
                <a:solidFill>
                  <a:srgbClr val="000000"/>
                </a:solidFill>
                <a:latin typeface="Raleway"/>
                <a:ea typeface="Raleway"/>
                <a:cs typeface="Raleway"/>
                <a:sym typeface="Raleway"/>
              </a:rPr>
              <a:t>the dependency structure was not considered. </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ARIMA-GARCH models perform well on their own, but they do not cater for the dependence shown between the shares historically. Hence why we need </a:t>
            </a:r>
            <a:r>
              <a:rPr lang="en-GB" sz="900" b="1">
                <a:solidFill>
                  <a:srgbClr val="000000"/>
                </a:solidFill>
                <a:latin typeface="Raleway"/>
                <a:ea typeface="Raleway"/>
                <a:cs typeface="Raleway"/>
                <a:sym typeface="Raleway"/>
              </a:rPr>
              <a:t>Copulas</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61" name="Google Shape;461;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sp>
        <p:nvSpPr>
          <p:cNvPr id="462" name="Google Shape;462;p5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[17 / 19]</a:t>
            </a:r>
            <a:endParaRPr/>
          </a:p>
        </p:txBody>
      </p:sp>
      <p:pic>
        <p:nvPicPr>
          <p:cNvPr id="463" name="Google Shape;463;p54"/>
          <p:cNvPicPr preferRelativeResize="0"/>
          <p:nvPr/>
        </p:nvPicPr>
        <p:blipFill>
          <a:blip r:embed="rId3">
            <a:alphaModFix/>
          </a:blip>
          <a:stretch>
            <a:fillRect/>
          </a:stretch>
        </p:blipFill>
        <p:spPr>
          <a:xfrm>
            <a:off x="1140800" y="1718925"/>
            <a:ext cx="6576070" cy="2842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7"/>
        <p:cNvGrpSpPr/>
        <p:nvPr/>
      </p:nvGrpSpPr>
      <p:grpSpPr>
        <a:xfrm>
          <a:off x="0" y="0"/>
          <a:ext cx="0" cy="0"/>
          <a:chOff x="0" y="0"/>
          <a:chExt cx="0" cy="0"/>
        </a:xfrm>
      </p:grpSpPr>
      <p:sp>
        <p:nvSpPr>
          <p:cNvPr id="468" name="Google Shape;468;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sp>
        <p:nvSpPr>
          <p:cNvPr id="469" name="Google Shape;469;p5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Copula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470" name="Google Shape;470;p5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6"/>
          <p:cNvSpPr txBox="1">
            <a:spLocks noGrp="1"/>
          </p:cNvSpPr>
          <p:nvPr>
            <p:ph type="body" idx="1"/>
          </p:nvPr>
        </p:nvSpPr>
        <p:spPr>
          <a:xfrm>
            <a:off x="234625" y="311550"/>
            <a:ext cx="3322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steps followed for  the Copula were:</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AutoNum type="arabicParenR"/>
            </a:pPr>
            <a:r>
              <a:rPr lang="en-GB" sz="900">
                <a:solidFill>
                  <a:srgbClr val="000000"/>
                </a:solidFill>
                <a:latin typeface="Raleway"/>
                <a:ea typeface="Raleway"/>
                <a:cs typeface="Raleway"/>
                <a:sym typeface="Raleway"/>
              </a:rPr>
              <a:t> </a:t>
            </a:r>
            <a:r>
              <a:rPr lang="en-GB" sz="900" b="1">
                <a:solidFill>
                  <a:srgbClr val="000000"/>
                </a:solidFill>
                <a:latin typeface="Raleway"/>
                <a:ea typeface="Raleway"/>
                <a:cs typeface="Raleway"/>
                <a:sym typeface="Raleway"/>
              </a:rPr>
              <a:t>Data Transformation:</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Transform residuals into uniform marginal distributions using the </a:t>
            </a:r>
            <a:r>
              <a:rPr lang="en-GB" sz="900" b="1">
                <a:solidFill>
                  <a:srgbClr val="000000"/>
                </a:solidFill>
                <a:latin typeface="Raleway"/>
                <a:ea typeface="Raleway"/>
                <a:cs typeface="Raleway"/>
                <a:sym typeface="Raleway"/>
              </a:rPr>
              <a:t>Probability Integral Transform</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Enables easier modeling of dependencies.</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Choice of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Gaussian Copula: Suitable for symmetric relationships.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Archimedean Copula: Flexible for asymmetric dependencies.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t-Copula: Captures tail dependencies (extreme values co-occurring). This is  determined by the degrees of freedom (</a:t>
            </a:r>
            <a:r>
              <a:rPr lang="en-GB" sz="900" b="1">
                <a:solidFill>
                  <a:srgbClr val="000000"/>
                </a:solidFill>
                <a:latin typeface="Raleway"/>
                <a:ea typeface="Raleway"/>
                <a:cs typeface="Raleway"/>
                <a:sym typeface="Raleway"/>
              </a:rPr>
              <a:t>df</a:t>
            </a:r>
            <a:r>
              <a:rPr lang="en-GB" sz="900">
                <a:solidFill>
                  <a:srgbClr val="000000"/>
                </a:solidFill>
                <a:latin typeface="Raleway"/>
                <a:ea typeface="Raleway"/>
                <a:cs typeface="Raleway"/>
                <a:sym typeface="Raleway"/>
              </a:rPr>
              <a:t>) of the t-Copula.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Fit the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Fit the chosen copula to the data to estimate dependency structure parameters.</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Adjoined are some of the results of the Copulas fitted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76" name="Google Shape;476;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
        <p:nvSpPr>
          <p:cNvPr id="477" name="Google Shape;477;p5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[18 / 19]</a:t>
            </a:r>
            <a:endParaRPr/>
          </a:p>
        </p:txBody>
      </p:sp>
      <p:pic>
        <p:nvPicPr>
          <p:cNvPr id="478" name="Google Shape;478;p56"/>
          <p:cNvPicPr preferRelativeResize="0"/>
          <p:nvPr/>
        </p:nvPicPr>
        <p:blipFill>
          <a:blip r:embed="rId3">
            <a:alphaModFix/>
          </a:blip>
          <a:stretch>
            <a:fillRect/>
          </a:stretch>
        </p:blipFill>
        <p:spPr>
          <a:xfrm>
            <a:off x="6424200" y="842025"/>
            <a:ext cx="2068650" cy="1659945"/>
          </a:xfrm>
          <a:prstGeom prst="rect">
            <a:avLst/>
          </a:prstGeom>
          <a:noFill/>
          <a:ln>
            <a:noFill/>
          </a:ln>
        </p:spPr>
      </p:pic>
      <p:pic>
        <p:nvPicPr>
          <p:cNvPr id="479" name="Google Shape;479;p56"/>
          <p:cNvPicPr preferRelativeResize="0"/>
          <p:nvPr/>
        </p:nvPicPr>
        <p:blipFill>
          <a:blip r:embed="rId4">
            <a:alphaModFix/>
          </a:blip>
          <a:stretch>
            <a:fillRect/>
          </a:stretch>
        </p:blipFill>
        <p:spPr>
          <a:xfrm>
            <a:off x="4228537" y="842038"/>
            <a:ext cx="2068633" cy="1659924"/>
          </a:xfrm>
          <a:prstGeom prst="rect">
            <a:avLst/>
          </a:prstGeom>
          <a:noFill/>
          <a:ln>
            <a:noFill/>
          </a:ln>
        </p:spPr>
      </p:pic>
      <p:pic>
        <p:nvPicPr>
          <p:cNvPr id="480" name="Google Shape;480;p56"/>
          <p:cNvPicPr preferRelativeResize="0"/>
          <p:nvPr/>
        </p:nvPicPr>
        <p:blipFill>
          <a:blip r:embed="rId5">
            <a:alphaModFix/>
          </a:blip>
          <a:stretch>
            <a:fillRect/>
          </a:stretch>
        </p:blipFill>
        <p:spPr>
          <a:xfrm>
            <a:off x="4228525" y="2514377"/>
            <a:ext cx="2068650" cy="1603448"/>
          </a:xfrm>
          <a:prstGeom prst="rect">
            <a:avLst/>
          </a:prstGeom>
          <a:noFill/>
          <a:ln>
            <a:noFill/>
          </a:ln>
        </p:spPr>
      </p:pic>
      <p:pic>
        <p:nvPicPr>
          <p:cNvPr id="481" name="Google Shape;481;p56"/>
          <p:cNvPicPr preferRelativeResize="0"/>
          <p:nvPr/>
        </p:nvPicPr>
        <p:blipFill>
          <a:blip r:embed="rId6">
            <a:alphaModFix/>
          </a:blip>
          <a:stretch>
            <a:fillRect/>
          </a:stretch>
        </p:blipFill>
        <p:spPr>
          <a:xfrm>
            <a:off x="6424200" y="2514377"/>
            <a:ext cx="2068650" cy="1603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Statements</a:t>
            </a:r>
            <a:endParaRPr/>
          </a:p>
        </p:txBody>
      </p:sp>
      <p:sp>
        <p:nvSpPr>
          <p:cNvPr id="194" name="Google Shape;194;p21"/>
          <p:cNvSpPr/>
          <p:nvPr/>
        </p:nvSpPr>
        <p:spPr>
          <a:xfrm>
            <a:off x="1400790"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5" name="Google Shape;195;p21"/>
          <p:cNvSpPr txBox="1">
            <a:spLocks noGrp="1"/>
          </p:cNvSpPr>
          <p:nvPr>
            <p:ph type="body" idx="1"/>
          </p:nvPr>
        </p:nvSpPr>
        <p:spPr>
          <a:xfrm>
            <a:off x="1910500" y="1120950"/>
            <a:ext cx="2999400" cy="1126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Forecasting Trends and Returns:</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How can we accurately predict the future returns of a portfolio composed of two shares (Nvidia and Apple) while accounting for their unique market behaviors?</a:t>
            </a:r>
            <a:endParaRPr sz="1000">
              <a:latin typeface="Raleway"/>
              <a:ea typeface="Raleway"/>
              <a:cs typeface="Raleway"/>
              <a:sym typeface="Raleway"/>
            </a:endParaRPr>
          </a:p>
        </p:txBody>
      </p:sp>
      <p:sp>
        <p:nvSpPr>
          <p:cNvPr id="196" name="Google Shape;196;p21"/>
          <p:cNvSpPr/>
          <p:nvPr/>
        </p:nvSpPr>
        <p:spPr>
          <a:xfrm>
            <a:off x="1334165"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7" name="Google Shape;197;p21"/>
          <p:cNvSpPr txBox="1">
            <a:spLocks noGrp="1"/>
          </p:cNvSpPr>
          <p:nvPr>
            <p:ph type="body" idx="1"/>
          </p:nvPr>
        </p:nvSpPr>
        <p:spPr>
          <a:xfrm>
            <a:off x="1834366" y="2510475"/>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Modeling Volatility:</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Given the high volatility of financial markets, how can we capture and quantify fluctuations in asset prices to assess the overall portfolio risk?</a:t>
            </a:r>
            <a:endParaRPr sz="1000">
              <a:latin typeface="Raleway"/>
              <a:ea typeface="Raleway"/>
              <a:cs typeface="Raleway"/>
              <a:sym typeface="Raleway"/>
            </a:endParaRPr>
          </a:p>
        </p:txBody>
      </p:sp>
      <p:sp>
        <p:nvSpPr>
          <p:cNvPr id="198" name="Google Shape;198;p21"/>
          <p:cNvSpPr/>
          <p:nvPr/>
        </p:nvSpPr>
        <p:spPr>
          <a:xfrm>
            <a:off x="5058609"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199" name="Google Shape;199;p21"/>
          <p:cNvSpPr txBox="1">
            <a:spLocks noGrp="1"/>
          </p:cNvSpPr>
          <p:nvPr>
            <p:ph type="body" idx="1"/>
          </p:nvPr>
        </p:nvSpPr>
        <p:spPr>
          <a:xfrm>
            <a:off x="5536112" y="11581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Dependency Analysis: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effectively model the dependency structure between the two assets to understand their joint behavior and its impact on portfolio dynamics?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000"/>
          </a:p>
        </p:txBody>
      </p:sp>
      <p:sp>
        <p:nvSpPr>
          <p:cNvPr id="200" name="Google Shape;200;p21"/>
          <p:cNvSpPr/>
          <p:nvPr/>
        </p:nvSpPr>
        <p:spPr>
          <a:xfrm>
            <a:off x="5058609"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1" name="Google Shape;201;p21"/>
          <p:cNvSpPr txBox="1">
            <a:spLocks noGrp="1"/>
          </p:cNvSpPr>
          <p:nvPr>
            <p:ph type="body" idx="1"/>
          </p:nvPr>
        </p:nvSpPr>
        <p:spPr>
          <a:xfrm>
            <a:off x="5536112" y="25717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Risk Estimation &amp; Portfolio Optimisation</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calculate key portfolio risk metrics, such as Value-at-Risk (VaR) and standard deviation, under normal market conditions to assist in decision-making? What is the optimal weight allocation between the 2 assets to maximize returns while minimizing risk, based on statistical modeling outputs?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100"/>
          </a:p>
        </p:txBody>
      </p:sp>
      <p:sp>
        <p:nvSpPr>
          <p:cNvPr id="202" name="Google Shape;202;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body" idx="1"/>
          </p:nvPr>
        </p:nvSpPr>
        <p:spPr>
          <a:xfrm>
            <a:off x="218250" y="349275"/>
            <a:ext cx="8707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fit was determined on which Copula maximises the log-likelihood function:</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Gaussian Copula achieved the highest Log-Likelihood, suggesting it better captures the dependency structure of the data.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Lower degrees of freedom in t-Copulas result in heavier tails and strong tail dependence, making them less optimal for this dataset.</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As the degree of freedom increases, t-Copulas approximate Gaussian behavior, improving fit.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87" name="Google Shape;487;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
        <p:nvSpPr>
          <p:cNvPr id="488" name="Google Shape;488;p5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[19 / 19]</a:t>
            </a:r>
            <a:endParaRPr/>
          </a:p>
        </p:txBody>
      </p:sp>
      <p:pic>
        <p:nvPicPr>
          <p:cNvPr id="489" name="Google Shape;489;p57"/>
          <p:cNvPicPr preferRelativeResize="0"/>
          <p:nvPr/>
        </p:nvPicPr>
        <p:blipFill>
          <a:blip r:embed="rId3">
            <a:alphaModFix/>
          </a:blip>
          <a:stretch>
            <a:fillRect/>
          </a:stretch>
        </p:blipFill>
        <p:spPr>
          <a:xfrm>
            <a:off x="1121950" y="3234575"/>
            <a:ext cx="2158276" cy="1731850"/>
          </a:xfrm>
          <a:prstGeom prst="rect">
            <a:avLst/>
          </a:prstGeom>
          <a:noFill/>
          <a:ln>
            <a:noFill/>
          </a:ln>
        </p:spPr>
      </p:pic>
      <p:pic>
        <p:nvPicPr>
          <p:cNvPr id="490" name="Google Shape;490;p57"/>
          <p:cNvPicPr preferRelativeResize="0"/>
          <p:nvPr/>
        </p:nvPicPr>
        <p:blipFill>
          <a:blip r:embed="rId4">
            <a:alphaModFix/>
          </a:blip>
          <a:stretch>
            <a:fillRect/>
          </a:stretch>
        </p:blipFill>
        <p:spPr>
          <a:xfrm>
            <a:off x="3420946" y="3234575"/>
            <a:ext cx="2158254" cy="1731850"/>
          </a:xfrm>
          <a:prstGeom prst="rect">
            <a:avLst/>
          </a:prstGeom>
          <a:noFill/>
          <a:ln>
            <a:noFill/>
          </a:ln>
        </p:spPr>
      </p:pic>
      <p:pic>
        <p:nvPicPr>
          <p:cNvPr id="491" name="Google Shape;491;p57"/>
          <p:cNvPicPr preferRelativeResize="0"/>
          <p:nvPr/>
        </p:nvPicPr>
        <p:blipFill>
          <a:blip r:embed="rId5">
            <a:alphaModFix/>
          </a:blip>
          <a:stretch>
            <a:fillRect/>
          </a:stretch>
        </p:blipFill>
        <p:spPr>
          <a:xfrm>
            <a:off x="5863775" y="3234571"/>
            <a:ext cx="2158276" cy="1731854"/>
          </a:xfrm>
          <a:prstGeom prst="rect">
            <a:avLst/>
          </a:prstGeom>
          <a:noFill/>
          <a:ln>
            <a:noFill/>
          </a:ln>
        </p:spPr>
      </p:pic>
      <p:pic>
        <p:nvPicPr>
          <p:cNvPr id="492" name="Google Shape;492;p57"/>
          <p:cNvPicPr preferRelativeResize="0"/>
          <p:nvPr/>
        </p:nvPicPr>
        <p:blipFill>
          <a:blip r:embed="rId6">
            <a:alphaModFix/>
          </a:blip>
          <a:stretch>
            <a:fillRect/>
          </a:stretch>
        </p:blipFill>
        <p:spPr>
          <a:xfrm>
            <a:off x="1516547" y="814722"/>
            <a:ext cx="5752693" cy="142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6"/>
        <p:cNvGrpSpPr/>
        <p:nvPr/>
      </p:nvGrpSpPr>
      <p:grpSpPr>
        <a:xfrm>
          <a:off x="0" y="0"/>
          <a:ext cx="0" cy="0"/>
          <a:chOff x="0" y="0"/>
          <a:chExt cx="0" cy="0"/>
        </a:xfrm>
      </p:grpSpPr>
      <p:sp>
        <p:nvSpPr>
          <p:cNvPr id="497" name="Google Shape;497;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
        <p:nvSpPr>
          <p:cNvPr id="498" name="Google Shape;498;p5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dirty="0">
                <a:solidFill>
                  <a:schemeClr val="lt1"/>
                </a:solidFill>
                <a:latin typeface="Raleway"/>
                <a:ea typeface="Raleway"/>
                <a:cs typeface="Raleway"/>
                <a:sym typeface="Raleway"/>
              </a:rPr>
              <a:t>Practical Applications </a:t>
            </a:r>
            <a:endParaRPr sz="2100" b="1" dirty="0">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p:txBody>
      </p:sp>
      <p:sp>
        <p:nvSpPr>
          <p:cNvPr id="499" name="Google Shape;499;p58"/>
          <p:cNvSpPr/>
          <p:nvPr/>
        </p:nvSpPr>
        <p:spPr>
          <a:xfrm>
            <a:off x="1440501" y="2093254"/>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6</a:t>
            </a:r>
            <a:endParaRPr sz="2200" b="1">
              <a:solidFill>
                <a:srgbClr val="FFFFFF"/>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9"/>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main purpose of building such a model is to be able to forecast/simulate the pathways for the log returns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To do so, we follow these steps: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draws </a:t>
            </a:r>
            <a:r>
              <a:rPr lang="en-GB" sz="1000">
                <a:solidFill>
                  <a:srgbClr val="000000"/>
                </a:solidFill>
                <a:latin typeface="Raleway"/>
                <a:ea typeface="Raleway"/>
                <a:cs typeface="Raleway"/>
                <a:sym typeface="Raleway"/>
              </a:rPr>
              <a:t>are made from the Gaussian Copula fitted. These consist of 2 series of draws, 1 for each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Transformation to Uniform Margins: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Gaussian samples are transformed into uniform samples using the cumulative distribution function (</a:t>
            </a:r>
            <a:r>
              <a:rPr lang="en-GB" sz="1000">
                <a:solidFill>
                  <a:srgbClr val="188038"/>
                </a:solidFill>
                <a:latin typeface="Raleway"/>
                <a:ea typeface="Raleway"/>
                <a:cs typeface="Raleway"/>
                <a:sym typeface="Raleway"/>
              </a:rPr>
              <a:t>norm.cdf</a:t>
            </a:r>
            <a:r>
              <a:rPr lang="en-GB" sz="1000">
                <a:solidFill>
                  <a:srgbClr val="000000"/>
                </a:solidFill>
                <a:latin typeface="Raleway"/>
                <a:ea typeface="Raleway"/>
                <a:cs typeface="Raleway"/>
                <a:sym typeface="Raleway"/>
              </a:rPr>
              <a:t>). This preserves the correlation while converting data into a uniform scale.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Scaling:</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Residuals are scaled using GARCH-estimated conditional volatilities. This ensures the residuals reflect time-varying volatility.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Combination of ARIMA and GARCH Residuals: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ARIMA forecasted mean values are adjusted with scaled residuals to account for both the deterministic ARIMA pattern and stochastic volatility modeled by GARCH.</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for 1 such simulation is depicted in the next slide.</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05" name="Google Shape;505;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
        <p:nvSpPr>
          <p:cNvPr id="506" name="Google Shape;506;p5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[1 /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0"/>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12" name="Google Shape;512;p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
        <p:nvSpPr>
          <p:cNvPr id="513" name="Google Shape;513;p6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[2 / 5]</a:t>
            </a:r>
            <a:endParaRPr/>
          </a:p>
        </p:txBody>
      </p:sp>
      <p:pic>
        <p:nvPicPr>
          <p:cNvPr id="514" name="Google Shape;514;p60"/>
          <p:cNvPicPr preferRelativeResize="0"/>
          <p:nvPr/>
        </p:nvPicPr>
        <p:blipFill>
          <a:blip r:embed="rId3">
            <a:alphaModFix/>
          </a:blip>
          <a:stretch>
            <a:fillRect/>
          </a:stretch>
        </p:blipFill>
        <p:spPr>
          <a:xfrm>
            <a:off x="4870175" y="535200"/>
            <a:ext cx="3839401" cy="2274779"/>
          </a:xfrm>
          <a:prstGeom prst="rect">
            <a:avLst/>
          </a:prstGeom>
          <a:noFill/>
          <a:ln>
            <a:noFill/>
          </a:ln>
        </p:spPr>
      </p:pic>
      <p:pic>
        <p:nvPicPr>
          <p:cNvPr id="515" name="Google Shape;515;p60"/>
          <p:cNvPicPr preferRelativeResize="0"/>
          <p:nvPr/>
        </p:nvPicPr>
        <p:blipFill>
          <a:blip r:embed="rId4">
            <a:alphaModFix/>
          </a:blip>
          <a:stretch>
            <a:fillRect/>
          </a:stretch>
        </p:blipFill>
        <p:spPr>
          <a:xfrm>
            <a:off x="4870174" y="2754125"/>
            <a:ext cx="3839401" cy="2274776"/>
          </a:xfrm>
          <a:prstGeom prst="rect">
            <a:avLst/>
          </a:prstGeom>
          <a:noFill/>
          <a:ln>
            <a:noFill/>
          </a:ln>
        </p:spPr>
      </p:pic>
      <p:sp>
        <p:nvSpPr>
          <p:cNvPr id="516" name="Google Shape;516;p60"/>
          <p:cNvSpPr txBox="1"/>
          <p:nvPr/>
        </p:nvSpPr>
        <p:spPr>
          <a:xfrm>
            <a:off x="309150" y="711550"/>
            <a:ext cx="4263000" cy="43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For this simulation:</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AAPL</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0.0003489</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0.01447</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NVDA</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0.00123</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0.02643</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Correlation between AAPL and NVDA forecasts</a:t>
            </a:r>
            <a:r>
              <a:rPr lang="en-GB" sz="1000">
                <a:latin typeface="Raleway"/>
                <a:ea typeface="Raleway"/>
                <a:cs typeface="Raleway"/>
                <a:sym typeface="Raleway"/>
              </a:rPr>
              <a:t>: 0.5633</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For both, the simulated returns do not capture the degree of 'extreme' spikes/lows in the actual test data. This is likely for this simulation only as we observed that for AAPL, the previous 'separate' simulated log-returns did exhibit some degree of extreme log returns. To curtail this, it is best to perform multiple simulations and not just rely on one.</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The correlation between AAPL and NVDA of 0.56 is close to that observed for the GARCH residuals (0.50).</a:t>
            </a:r>
            <a:endParaRPr sz="1000">
              <a:latin typeface="Raleway"/>
              <a:ea typeface="Raleway"/>
              <a:cs typeface="Raleway"/>
              <a:sym typeface="Raleway"/>
            </a:endParaRPr>
          </a:p>
          <a:p>
            <a:pPr marL="0" lvl="0" indent="0" algn="l" rtl="0">
              <a:spcBef>
                <a:spcPts val="120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1"/>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22" name="Google Shape;522;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
        <p:nvSpPr>
          <p:cNvPr id="523" name="Google Shape;523;p6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[3 / 5]</a:t>
            </a:r>
            <a:endParaRPr/>
          </a:p>
        </p:txBody>
      </p:sp>
      <p:sp>
        <p:nvSpPr>
          <p:cNvPr id="524" name="Google Shape;524;p61"/>
          <p:cNvSpPr txBox="1"/>
          <p:nvPr/>
        </p:nvSpPr>
        <p:spPr>
          <a:xfrm>
            <a:off x="309150" y="711550"/>
            <a:ext cx="8616600" cy="77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b="1">
                <a:latin typeface="Raleway"/>
                <a:ea typeface="Raleway"/>
                <a:cs typeface="Raleway"/>
                <a:sym typeface="Raleway"/>
              </a:rPr>
              <a:t>Forecasting</a:t>
            </a:r>
            <a:endParaRPr sz="1000" b="1">
              <a:latin typeface="Raleway"/>
              <a:ea typeface="Raleway"/>
              <a:cs typeface="Raleway"/>
              <a:sym typeface="Raleway"/>
            </a:endParaRPr>
          </a:p>
          <a:p>
            <a:pPr marL="457200" lvl="0" indent="-292100" algn="l" rtl="0">
              <a:lnSpc>
                <a:spcPct val="115000"/>
              </a:lnSpc>
              <a:spcBef>
                <a:spcPts val="1200"/>
              </a:spcBef>
              <a:spcAft>
                <a:spcPts val="0"/>
              </a:spcAft>
              <a:buSzPts val="1000"/>
              <a:buFont typeface="Raleway"/>
              <a:buChar char="●"/>
            </a:pPr>
            <a:r>
              <a:rPr lang="en-GB" sz="1000">
                <a:latin typeface="Raleway"/>
                <a:ea typeface="Raleway"/>
                <a:cs typeface="Raleway"/>
                <a:sym typeface="Raleway"/>
              </a:rPr>
              <a:t>We can  repeat the previous simulation to obtain multiple pathways for each of NVDA and AAPL. </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Using this, we can  also build the future portfolio values (up to 100 trading days forward here) of a portfolio consisting of an equal mix of NVDA and AAPL shares. To keep things simple, we have assumed both shares to be valued at 100 on day 0.</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We have displayed only 100 simulations here, but 10, 000 simulations were performed to derive insights.</a:t>
            </a:r>
            <a:endParaRPr sz="1000">
              <a:latin typeface="Raleway"/>
              <a:ea typeface="Raleway"/>
              <a:cs typeface="Raleway"/>
              <a:sym typeface="Raleway"/>
            </a:endParaRPr>
          </a:p>
        </p:txBody>
      </p:sp>
      <p:pic>
        <p:nvPicPr>
          <p:cNvPr id="525" name="Google Shape;525;p61"/>
          <p:cNvPicPr preferRelativeResize="0"/>
          <p:nvPr/>
        </p:nvPicPr>
        <p:blipFill>
          <a:blip r:embed="rId3">
            <a:alphaModFix/>
          </a:blip>
          <a:stretch>
            <a:fillRect/>
          </a:stretch>
        </p:blipFill>
        <p:spPr>
          <a:xfrm>
            <a:off x="1974775" y="2017625"/>
            <a:ext cx="5018599" cy="297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2"/>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31" name="Google Shape;531;p6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
        <p:nvSpPr>
          <p:cNvPr id="532" name="Google Shape;532;p6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[4 / 5]</a:t>
            </a:r>
            <a:endParaRPr/>
          </a:p>
        </p:txBody>
      </p:sp>
      <p:sp>
        <p:nvSpPr>
          <p:cNvPr id="533" name="Google Shape;533;p62"/>
          <p:cNvSpPr txBox="1"/>
          <p:nvPr/>
        </p:nvSpPr>
        <p:spPr>
          <a:xfrm>
            <a:off x="309150" y="711550"/>
            <a:ext cx="3771000" cy="39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b="1">
                <a:highlight>
                  <a:srgbClr val="FFFFFF"/>
                </a:highlight>
                <a:latin typeface="Raleway"/>
                <a:ea typeface="Raleway"/>
                <a:cs typeface="Raleway"/>
                <a:sym typeface="Raleway"/>
              </a:rPr>
              <a:t>Risk Return Profile</a:t>
            </a:r>
            <a:endParaRPr sz="1050" b="1">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From the simulations, we can note the following:</a:t>
            </a: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In 100 days, the portfolio has </a:t>
            </a:r>
            <a:r>
              <a:rPr lang="en-GB" sz="1050" b="1">
                <a:highlight>
                  <a:srgbClr val="FFFFFF"/>
                </a:highlight>
                <a:latin typeface="Raleway"/>
                <a:ea typeface="Raleway"/>
                <a:cs typeface="Raleway"/>
                <a:sym typeface="Raleway"/>
              </a:rPr>
              <a:t>an expected value of 118.98</a:t>
            </a:r>
            <a:r>
              <a:rPr lang="en-GB" sz="1050">
                <a:highlight>
                  <a:srgbClr val="FFFFFF"/>
                </a:highlight>
                <a:latin typeface="Raleway"/>
                <a:ea typeface="Raleway"/>
                <a:cs typeface="Raleway"/>
                <a:sym typeface="Raleway"/>
              </a:rPr>
              <a:t> with a </a:t>
            </a:r>
            <a:r>
              <a:rPr lang="en-GB" sz="1050" b="1">
                <a:highlight>
                  <a:srgbClr val="FFFFFF"/>
                </a:highlight>
                <a:latin typeface="Raleway"/>
                <a:ea typeface="Raleway"/>
                <a:cs typeface="Raleway"/>
                <a:sym typeface="Raleway"/>
              </a:rPr>
              <a:t>standard deviation of 26.29. </a:t>
            </a:r>
            <a:r>
              <a:rPr lang="en-GB" sz="1050">
                <a:highlight>
                  <a:srgbClr val="FFFFFF"/>
                </a:highlight>
                <a:latin typeface="Raleway"/>
                <a:ea typeface="Raleway"/>
                <a:cs typeface="Raleway"/>
                <a:sym typeface="Raleway"/>
              </a:rPr>
              <a:t>This gives a view of the risk-return profile of the portfolio. We can equally, gauge the downside risk of the portfolio using the Value-at-Risk.</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Value at Risk (VaR) is a widely used risk management measure that quantifies the potential loss in value of a portfolio or investment over a specified time period, given a certain level of confidence.</a:t>
            </a:r>
            <a:endParaRPr sz="1050">
              <a:highlight>
                <a:srgbClr val="FFFFFF"/>
              </a:highlight>
              <a:latin typeface="Raleway"/>
              <a:ea typeface="Raleway"/>
              <a:cs typeface="Raleway"/>
              <a:sym typeface="Raleway"/>
            </a:endParaRPr>
          </a:p>
          <a:p>
            <a:pPr marL="45720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We can interpret the VaR here as: 95% of the time, we do not expect the value to fall beneath</a:t>
            </a:r>
            <a:r>
              <a:rPr lang="en-GB" sz="1050" b="1">
                <a:highlight>
                  <a:srgbClr val="FFFFFF"/>
                </a:highlight>
                <a:latin typeface="Raleway"/>
                <a:ea typeface="Raleway"/>
                <a:cs typeface="Raleway"/>
                <a:sym typeface="Raleway"/>
              </a:rPr>
              <a:t> 81.70 </a:t>
            </a:r>
            <a:r>
              <a:rPr lang="en-GB" sz="1050">
                <a:highlight>
                  <a:srgbClr val="FFFFFF"/>
                </a:highlight>
                <a:latin typeface="Raleway"/>
                <a:ea typeface="Raleway"/>
                <a:cs typeface="Raleway"/>
                <a:sym typeface="Raleway"/>
              </a:rPr>
              <a:t>after 100 days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34" name="Google Shape;534;p62"/>
          <p:cNvPicPr preferRelativeResize="0"/>
          <p:nvPr/>
        </p:nvPicPr>
        <p:blipFill>
          <a:blip r:embed="rId3">
            <a:alphaModFix/>
          </a:blip>
          <a:stretch>
            <a:fillRect/>
          </a:stretch>
        </p:blipFill>
        <p:spPr>
          <a:xfrm>
            <a:off x="4228550" y="974601"/>
            <a:ext cx="4351874" cy="346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40" name="Google Shape;540;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
        <p:nvSpPr>
          <p:cNvPr id="541" name="Google Shape;541;p6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[5 / 5]</a:t>
            </a:r>
            <a:endParaRPr/>
          </a:p>
        </p:txBody>
      </p:sp>
      <p:sp>
        <p:nvSpPr>
          <p:cNvPr id="542" name="Google Shape;542;p63"/>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b="1">
                <a:highlight>
                  <a:srgbClr val="FFFFFF"/>
                </a:highlight>
                <a:latin typeface="Raleway"/>
                <a:ea typeface="Raleway"/>
                <a:cs typeface="Raleway"/>
                <a:sym typeface="Raleway"/>
              </a:rPr>
              <a:t>Portfolio Optimisation</a:t>
            </a:r>
            <a:endParaRPr sz="95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We can optimise the risk-return profile of the portfolio by allocating different weights to NVDA and AAPL in the portfolio.</a:t>
            </a: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The </a:t>
            </a:r>
            <a:r>
              <a:rPr lang="en-GB" sz="950" b="1">
                <a:highlight>
                  <a:srgbClr val="FFFFFF"/>
                </a:highlight>
                <a:latin typeface="Raleway"/>
                <a:ea typeface="Raleway"/>
                <a:cs typeface="Raleway"/>
                <a:sym typeface="Raleway"/>
              </a:rPr>
              <a:t>mean terminal value</a:t>
            </a:r>
            <a:r>
              <a:rPr lang="en-GB" sz="950">
                <a:highlight>
                  <a:srgbClr val="FFFFFF"/>
                </a:highlight>
                <a:latin typeface="Raleway"/>
                <a:ea typeface="Raleway"/>
                <a:cs typeface="Raleway"/>
                <a:sym typeface="Raleway"/>
              </a:rPr>
              <a:t> increases as the portfolio allocation shifts toward NVDA. This indicates that NVDA offers higher average returns compared to AAPL over the 100-day horizon:</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b="1">
                <a:highlight>
                  <a:srgbClr val="FFFFFF"/>
                </a:highlight>
                <a:latin typeface="Raleway"/>
                <a:ea typeface="Raleway"/>
                <a:cs typeface="Raleway"/>
                <a:sym typeface="Raleway"/>
              </a:rPr>
              <a:t>Risk</a:t>
            </a:r>
            <a:r>
              <a:rPr lang="en-GB" sz="950">
                <a:highlight>
                  <a:srgbClr val="FFFFFF"/>
                </a:highlight>
                <a:latin typeface="Raleway"/>
                <a:ea typeface="Raleway"/>
                <a:cs typeface="Raleway"/>
                <a:sym typeface="Raleway"/>
              </a:rPr>
              <a:t> (as measured by standard deviation) increases as NVDA weight increases. NVDA introduces higher variability in portfolio outcomes compared to AAPL:</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The </a:t>
            </a:r>
            <a:r>
              <a:rPr lang="en-GB" sz="950" b="1">
                <a:highlight>
                  <a:srgbClr val="FFFFFF"/>
                </a:highlight>
                <a:latin typeface="Raleway"/>
                <a:ea typeface="Raleway"/>
                <a:cs typeface="Raleway"/>
                <a:sym typeface="Raleway"/>
              </a:rPr>
              <a:t>VaR (95%) </a:t>
            </a:r>
            <a:r>
              <a:rPr lang="en-GB" sz="950">
                <a:highlight>
                  <a:srgbClr val="FFFFFF"/>
                </a:highlight>
                <a:latin typeface="Raleway"/>
                <a:ea typeface="Raleway"/>
                <a:cs typeface="Raleway"/>
                <a:sym typeface="Raleway"/>
              </a:rPr>
              <a:t>decreases as NVDA's weight increases, reflecting more downside risk for AAPL-heavy portfolios. At full allocation to NVDA, the portfolio's worst-case loss scenario at that confidence level has a terminal value of 73.60, compared to 81.45 for AAPL.</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While NVDA provides higher returns, it also introduces increased tail risk, as seen in the significant drop in VaR.</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A balanced portfolio (50-50 split) offers a compromise between risk and return, providing a mean terminal value of </a:t>
            </a:r>
            <a:r>
              <a:rPr lang="en-GB" sz="950" b="1">
                <a:highlight>
                  <a:srgbClr val="FFFFFF"/>
                </a:highlight>
                <a:latin typeface="Raleway"/>
                <a:ea typeface="Raleway"/>
                <a:cs typeface="Raleway"/>
                <a:sym typeface="Raleway"/>
              </a:rPr>
              <a:t>119.16</a:t>
            </a:r>
            <a:r>
              <a:rPr lang="en-GB" sz="950">
                <a:highlight>
                  <a:srgbClr val="FFFFFF"/>
                </a:highlight>
                <a:latin typeface="Raleway"/>
                <a:ea typeface="Raleway"/>
                <a:cs typeface="Raleway"/>
                <a:sym typeface="Raleway"/>
              </a:rPr>
              <a:t> with moderate standard deviation (</a:t>
            </a:r>
            <a:r>
              <a:rPr lang="en-GB" sz="950" b="1">
                <a:highlight>
                  <a:srgbClr val="FFFFFF"/>
                </a:highlight>
                <a:latin typeface="Raleway"/>
                <a:ea typeface="Raleway"/>
                <a:cs typeface="Raleway"/>
                <a:sym typeface="Raleway"/>
              </a:rPr>
              <a:t>26.24</a:t>
            </a:r>
            <a:r>
              <a:rPr lang="en-GB" sz="950">
                <a:highlight>
                  <a:srgbClr val="FFFFFF"/>
                </a:highlight>
                <a:latin typeface="Raleway"/>
                <a:ea typeface="Raleway"/>
                <a:cs typeface="Raleway"/>
                <a:sym typeface="Raleway"/>
              </a:rPr>
              <a:t>).</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Investors with a higher risk tolerance might favor a heavier allocation to NVDA for higher returns, despite the increased volatility and lower VaR.</a:t>
            </a: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43" name="Google Shape;543;p63"/>
          <p:cNvPicPr preferRelativeResize="0"/>
          <p:nvPr/>
        </p:nvPicPr>
        <p:blipFill>
          <a:blip r:embed="rId3">
            <a:alphaModFix/>
          </a:blip>
          <a:stretch>
            <a:fillRect/>
          </a:stretch>
        </p:blipFill>
        <p:spPr>
          <a:xfrm>
            <a:off x="1181350" y="1409700"/>
            <a:ext cx="6115050" cy="1162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7"/>
        <p:cNvGrpSpPr/>
        <p:nvPr/>
      </p:nvGrpSpPr>
      <p:grpSpPr>
        <a:xfrm>
          <a:off x="0" y="0"/>
          <a:ext cx="0" cy="0"/>
          <a:chOff x="0" y="0"/>
          <a:chExt cx="0" cy="0"/>
        </a:xfrm>
      </p:grpSpPr>
      <p:sp>
        <p:nvSpPr>
          <p:cNvPr id="548" name="Google Shape;548;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47</a:t>
            </a:fld>
            <a:endParaRPr/>
          </a:p>
        </p:txBody>
      </p:sp>
      <p:sp>
        <p:nvSpPr>
          <p:cNvPr id="549" name="Google Shape;549;p64"/>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Conclusion </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550" name="Google Shape;550;p64"/>
          <p:cNvSpPr/>
          <p:nvPr/>
        </p:nvSpPr>
        <p:spPr>
          <a:xfrm>
            <a:off x="1397968" y="2071988"/>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7</a:t>
            </a:r>
            <a:endParaRPr sz="2200" b="1">
              <a:solidFill>
                <a:srgbClr val="FFFFFF"/>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5"/>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56" name="Google Shape;556;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557" name="Google Shape;557;p6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558" name="Google Shape;558;p65"/>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highlight>
                  <a:srgbClr val="FFFFFF"/>
                </a:highlight>
                <a:latin typeface="Raleway"/>
                <a:ea typeface="Raleway"/>
                <a:cs typeface="Raleway"/>
                <a:sym typeface="Raleway"/>
              </a:rPr>
              <a:t>This project demonstrates the forecasting of portfolio risk and performance using a blend of statistical techniques tailored to financial data. By leveraging ARIMA models for trend and seasonality analysis, GARCH models for capturing volatility clustering, and Copulas for modeling dependencies between assets, we established a robust framework for understanding and managing portfolio dynamics.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Through practical applications, we analyzed a portfolio composed of Apple Inc. and Nvidia Corporation, showcasing how these methods can predict future asset behaviors, optimise weight allocations, and quantify risks like Value-at-Risk (VaR). This blend of tools not only provides insights into individual asset behavior but also reveals the interconnectedness crucial for portfolio management.</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As financial markets continue to evolve, the combination of these models offers a dynamic and adaptive approach to risk forecasting and decision-making. The project highlighted the importance of combining statistical rigor with practical applications, paving the way for more informed investment strategies and robust risk management practices.</a:t>
            </a:r>
            <a:endParaRPr sz="1050">
              <a:highlight>
                <a:srgbClr val="FFFFFF"/>
              </a:highlight>
              <a:latin typeface="Raleway"/>
              <a:ea typeface="Raleway"/>
              <a:cs typeface="Raleway"/>
              <a:sym typeface="Raleway"/>
            </a:endParaRPr>
          </a:p>
          <a:p>
            <a:pPr marL="457200" lvl="0" indent="0" algn="l" rtl="0">
              <a:lnSpc>
                <a:spcPct val="115000"/>
              </a:lnSpc>
              <a:spcBef>
                <a:spcPts val="5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564" name="Google Shape;564;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208" name="Google Shape;208;p22"/>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r>
              <a:rPr lang="en-GB" sz="2100">
                <a:solidFill>
                  <a:srgbClr val="FFFFFF"/>
                </a:solidFill>
                <a:latin typeface="Raleway"/>
                <a:ea typeface="Raleway"/>
                <a:cs typeface="Raleway"/>
                <a:sym typeface="Raleway"/>
              </a:rPr>
              <a:t>Data Overview &amp; Preprocessing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09" name="Google Shape;209;p22"/>
          <p:cNvSpPr/>
          <p:nvPr/>
        </p:nvSpPr>
        <p:spPr>
          <a:xfrm>
            <a:off x="1334175"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2</a:t>
            </a:r>
            <a:endParaRPr sz="2200"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[1 / 3]</a:t>
            </a:r>
            <a:endParaRPr/>
          </a:p>
        </p:txBody>
      </p:sp>
      <p:sp>
        <p:nvSpPr>
          <p:cNvPr id="215" name="Google Shape;215;p23"/>
          <p:cNvSpPr txBox="1">
            <a:spLocks noGrp="1"/>
          </p:cNvSpPr>
          <p:nvPr>
            <p:ph type="body" idx="1"/>
          </p:nvPr>
        </p:nvSpPr>
        <p:spPr>
          <a:xfrm>
            <a:off x="202550" y="535200"/>
            <a:ext cx="5143500" cy="47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850">
                <a:solidFill>
                  <a:srgbClr val="000000"/>
                </a:solidFill>
                <a:latin typeface="Raleway"/>
                <a:ea typeface="Raleway"/>
                <a:cs typeface="Raleway"/>
                <a:sym typeface="Raleway"/>
              </a:rPr>
              <a:t>Historical price data from Yahoo Finance for </a:t>
            </a:r>
            <a:r>
              <a:rPr lang="en-GB" sz="850" b="1">
                <a:solidFill>
                  <a:srgbClr val="000000"/>
                </a:solidFill>
                <a:latin typeface="Raleway"/>
                <a:ea typeface="Raleway"/>
                <a:cs typeface="Raleway"/>
                <a:sym typeface="Raleway"/>
              </a:rPr>
              <a:t>Apple Inc. (AAPL)</a:t>
            </a:r>
            <a:r>
              <a:rPr lang="en-GB" sz="850">
                <a:solidFill>
                  <a:srgbClr val="000000"/>
                </a:solidFill>
                <a:latin typeface="Raleway"/>
                <a:ea typeface="Raleway"/>
                <a:cs typeface="Raleway"/>
                <a:sym typeface="Raleway"/>
              </a:rPr>
              <a:t> and </a:t>
            </a:r>
            <a:r>
              <a:rPr lang="en-GB" sz="850" b="1">
                <a:solidFill>
                  <a:srgbClr val="000000"/>
                </a:solidFill>
                <a:latin typeface="Raleway"/>
                <a:ea typeface="Raleway"/>
                <a:cs typeface="Raleway"/>
                <a:sym typeface="Raleway"/>
              </a:rPr>
              <a:t>Nvidia Corporation (NVDA)</a:t>
            </a:r>
            <a:r>
              <a:rPr lang="en-GB" sz="850">
                <a:solidFill>
                  <a:srgbClr val="000000"/>
                </a:solidFill>
                <a:latin typeface="Raleway"/>
                <a:ea typeface="Raleway"/>
                <a:cs typeface="Raleway"/>
                <a:sym typeface="Raleway"/>
              </a:rPr>
              <a:t>, both listed on NASDAQ was used. Key components include:</a:t>
            </a:r>
            <a:endParaRPr sz="850">
              <a:solidFill>
                <a:srgbClr val="000000"/>
              </a:solidFill>
              <a:latin typeface="Raleway"/>
              <a:ea typeface="Raleway"/>
              <a:cs typeface="Raleway"/>
              <a:sym typeface="Raleway"/>
            </a:endParaRPr>
          </a:p>
          <a:p>
            <a:pPr marL="0" lvl="0" indent="0" algn="l" rtl="0">
              <a:spcBef>
                <a:spcPts val="1600"/>
              </a:spcBef>
              <a:spcAft>
                <a:spcPts val="0"/>
              </a:spcAft>
              <a:buNone/>
            </a:pPr>
            <a:r>
              <a:rPr lang="en-GB" sz="850" b="1">
                <a:solidFill>
                  <a:srgbClr val="000000"/>
                </a:solidFill>
                <a:latin typeface="Raleway"/>
                <a:ea typeface="Raleway"/>
                <a:cs typeface="Raleway"/>
                <a:sym typeface="Raleway"/>
              </a:rPr>
              <a:t>Chosen Data Range</a:t>
            </a:r>
            <a:endParaRPr sz="850" b="1">
              <a:solidFill>
                <a:srgbClr val="000000"/>
              </a:solidFill>
              <a:latin typeface="Raleway"/>
              <a:ea typeface="Raleway"/>
              <a:cs typeface="Raleway"/>
              <a:sym typeface="Raleway"/>
            </a:endParaRPr>
          </a:p>
          <a:p>
            <a:pPr marL="457200" lvl="0" indent="-282575" algn="l" rtl="0">
              <a:spcBef>
                <a:spcPts val="1200"/>
              </a:spcBef>
              <a:spcAft>
                <a:spcPts val="0"/>
              </a:spcAft>
              <a:buClr>
                <a:srgbClr val="000000"/>
              </a:buClr>
              <a:buSzPts val="850"/>
              <a:buFont typeface="Arial"/>
              <a:buChar char="●"/>
            </a:pPr>
            <a:r>
              <a:rPr lang="en-GB" sz="850">
                <a:solidFill>
                  <a:srgbClr val="000000"/>
                </a:solidFill>
                <a:latin typeface="Raleway"/>
                <a:ea typeface="Raleway"/>
                <a:cs typeface="Raleway"/>
                <a:sym typeface="Raleway"/>
              </a:rPr>
              <a:t>Data spans </a:t>
            </a:r>
            <a:r>
              <a:rPr lang="en-GB" sz="850" b="1">
                <a:solidFill>
                  <a:srgbClr val="000000"/>
                </a:solidFill>
                <a:latin typeface="Raleway"/>
                <a:ea typeface="Raleway"/>
                <a:cs typeface="Raleway"/>
                <a:sym typeface="Raleway"/>
              </a:rPr>
              <a:t>January 2015 to October 2024</a:t>
            </a:r>
            <a:r>
              <a:rPr lang="en-GB" sz="850">
                <a:solidFill>
                  <a:srgbClr val="000000"/>
                </a:solidFill>
                <a:latin typeface="Raleway"/>
                <a:ea typeface="Raleway"/>
                <a:cs typeface="Raleway"/>
                <a:sym typeface="Raleway"/>
              </a:rPr>
              <a:t>, approximately 10 years.</a:t>
            </a:r>
            <a:endParaRPr sz="850">
              <a:solidFill>
                <a:srgbClr val="000000"/>
              </a:solidFill>
              <a:latin typeface="Raleway"/>
              <a:ea typeface="Raleway"/>
              <a:cs typeface="Raleway"/>
              <a:sym typeface="Raleway"/>
            </a:endParaRPr>
          </a:p>
          <a:p>
            <a:pPr marL="457200" lvl="0" indent="-282575" algn="l" rtl="0">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This range balances historical context with current trends, ensuring relevance for forecasting.</a:t>
            </a:r>
            <a:endParaRPr sz="850">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Relevance of Data Span:</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Older data may not reflect current market dynamics, especially in the fast-changing technology sector.</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 balanced data range is crucial: not too far back, but capturing sufficient historical trends.</a:t>
            </a:r>
            <a:endParaRPr sz="85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r>
              <a:rPr lang="en-GB" sz="850" b="1">
                <a:solidFill>
                  <a:srgbClr val="000000"/>
                </a:solidFill>
                <a:latin typeface="Raleway"/>
                <a:ea typeface="Raleway"/>
                <a:cs typeface="Raleway"/>
                <a:sym typeface="Raleway"/>
              </a:rPr>
              <a:t>Growth Patterns:</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Apple Inc. (AAPL): Exhibits linear growth from 2009–2015, followed by exponential growth post-2015.</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Nvidia Corp. (NVDA): Shows exponential growth starting in 2021, reflecting the booming demand for AI and semiconductors.</a:t>
            </a:r>
            <a:endParaRPr sz="850" b="1">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Extreme Events Captured in Data:</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Dot-com Bubble Crisis: Peaked in March 2000.</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Global Financial Crisis: 2007–2008.</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COVID-19 Pandemic: Early 2020 and beyond.</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These events introduce unique market disruptions and influence trends.</a:t>
            </a:r>
            <a:endParaRPr sz="85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800">
              <a:solidFill>
                <a:srgbClr val="000000"/>
              </a:solidFill>
              <a:latin typeface="Raleway"/>
              <a:ea typeface="Raleway"/>
              <a:cs typeface="Raleway"/>
              <a:sym typeface="Raleway"/>
            </a:endParaRPr>
          </a:p>
        </p:txBody>
      </p:sp>
      <p:sp>
        <p:nvSpPr>
          <p:cNvPr id="216" name="Google Shape;21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217" name="Google Shape;217;p23"/>
          <p:cNvPicPr preferRelativeResize="0"/>
          <p:nvPr/>
        </p:nvPicPr>
        <p:blipFill>
          <a:blip r:embed="rId3">
            <a:alphaModFix/>
          </a:blip>
          <a:stretch>
            <a:fillRect/>
          </a:stretch>
        </p:blipFill>
        <p:spPr>
          <a:xfrm>
            <a:off x="5346100" y="1213700"/>
            <a:ext cx="3738900" cy="2857651"/>
          </a:xfrm>
          <a:prstGeom prst="rect">
            <a:avLst/>
          </a:prstGeom>
          <a:noFill/>
          <a:ln>
            <a:noFill/>
          </a:ln>
        </p:spPr>
      </p:pic>
      <p:pic>
        <p:nvPicPr>
          <p:cNvPr id="218" name="Google Shape;218;p23"/>
          <p:cNvPicPr preferRelativeResize="0"/>
          <p:nvPr/>
        </p:nvPicPr>
        <p:blipFill>
          <a:blip r:embed="rId4">
            <a:alphaModFix/>
          </a:blip>
          <a:stretch>
            <a:fillRect/>
          </a:stretch>
        </p:blipFill>
        <p:spPr>
          <a:xfrm>
            <a:off x="7976300" y="577013"/>
            <a:ext cx="632050" cy="594875"/>
          </a:xfrm>
          <a:prstGeom prst="rect">
            <a:avLst/>
          </a:prstGeom>
          <a:noFill/>
          <a:ln>
            <a:noFill/>
          </a:ln>
        </p:spPr>
      </p:pic>
      <p:pic>
        <p:nvPicPr>
          <p:cNvPr id="219" name="Google Shape;219;p23"/>
          <p:cNvPicPr preferRelativeResize="0"/>
          <p:nvPr/>
        </p:nvPicPr>
        <p:blipFill>
          <a:blip r:embed="rId5">
            <a:alphaModFix/>
          </a:blip>
          <a:stretch>
            <a:fillRect/>
          </a:stretch>
        </p:blipFill>
        <p:spPr>
          <a:xfrm>
            <a:off x="6445500" y="641600"/>
            <a:ext cx="831600" cy="4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[2 / 3]</a:t>
            </a:r>
            <a:endParaRPr/>
          </a:p>
        </p:txBody>
      </p:sp>
      <p:sp>
        <p:nvSpPr>
          <p:cNvPr id="225" name="Google Shape;225;p24"/>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snapshot of the data is provided below and consists of each of the following fields for both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lvl="0" indent="-292100" algn="l" rtl="0">
              <a:spcBef>
                <a:spcPts val="120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Date</a:t>
            </a:r>
            <a:r>
              <a:rPr lang="en-GB" sz="1000">
                <a:solidFill>
                  <a:srgbClr val="000000"/>
                </a:solidFill>
                <a:latin typeface="Raleway"/>
                <a:ea typeface="Raleway"/>
                <a:cs typeface="Raleway"/>
                <a:sym typeface="Raleway"/>
              </a:rPr>
              <a:t>: The trading date.</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Close</a:t>
            </a:r>
            <a:r>
              <a:rPr lang="en-GB" sz="1000">
                <a:solidFill>
                  <a:srgbClr val="000000"/>
                </a:solidFill>
                <a:latin typeface="Raleway"/>
                <a:ea typeface="Raleway"/>
                <a:cs typeface="Raleway"/>
                <a:sym typeface="Raleway"/>
              </a:rPr>
              <a:t>: Final price at which a share is traded at the end of a trading day (used for analysis).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Adj Close</a:t>
            </a:r>
            <a:r>
              <a:rPr lang="en-GB" sz="1000">
                <a:solidFill>
                  <a:srgbClr val="000000"/>
                </a:solidFill>
                <a:latin typeface="Raleway"/>
                <a:ea typeface="Raleway"/>
                <a:cs typeface="Raleway"/>
                <a:sym typeface="Raleway"/>
              </a:rPr>
              <a:t>: Adjusted closing price that reflects dividends, stock splits, and offerings.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High and Low</a:t>
            </a:r>
            <a:r>
              <a:rPr lang="en-GB" sz="1000">
                <a:solidFill>
                  <a:srgbClr val="000000"/>
                </a:solidFill>
                <a:latin typeface="Raleway"/>
                <a:ea typeface="Raleway"/>
                <a:cs typeface="Raleway"/>
                <a:sym typeface="Raleway"/>
              </a:rPr>
              <a:t>: The highest and lowest prices reached during a trading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Opening</a:t>
            </a:r>
            <a:r>
              <a:rPr lang="en-GB" sz="1000">
                <a:solidFill>
                  <a:srgbClr val="000000"/>
                </a:solidFill>
                <a:latin typeface="Raleway"/>
                <a:ea typeface="Raleway"/>
                <a:cs typeface="Raleway"/>
                <a:sym typeface="Raleway"/>
              </a:rPr>
              <a:t>: The initial price at which the share traded on a given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Volume</a:t>
            </a:r>
            <a:r>
              <a:rPr lang="en-GB" sz="1000">
                <a:solidFill>
                  <a:srgbClr val="000000"/>
                </a:solidFill>
                <a:latin typeface="Raleway"/>
                <a:ea typeface="Raleway"/>
                <a:cs typeface="Raleway"/>
                <a:sym typeface="Raleway"/>
              </a:rPr>
              <a:t>: Total number of shares traded during the day.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Close Price</a:t>
            </a:r>
            <a:r>
              <a:rPr lang="en-GB" sz="1000">
                <a:solidFill>
                  <a:srgbClr val="000000"/>
                </a:solidFill>
                <a:latin typeface="Raleway"/>
                <a:ea typeface="Raleway"/>
                <a:cs typeface="Raleway"/>
                <a:sym typeface="Raleway"/>
              </a:rPr>
              <a:t> is chosen for analysis to maintain simplicity and relevance from which log returns are calculated to:</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Stabilise variance.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Normalize the data for better adherence to model assumptions.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Pre-Cleanup Step:</a:t>
            </a:r>
            <a:r>
              <a:rPr lang="en-GB" sz="1000">
                <a:solidFill>
                  <a:srgbClr val="000000"/>
                </a:solidFill>
                <a:latin typeface="Raleway"/>
                <a:ea typeface="Raleway"/>
                <a:cs typeface="Raleway"/>
                <a:sym typeface="Raleway"/>
              </a:rPr>
              <a:t> Calculating log returns prior to data cleanup enables the identification of abnormal values, which are essential for ensuring robust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457200" marR="0" lvl="0" indent="0" algn="l" rtl="0">
              <a:lnSpc>
                <a:spcPct val="115000"/>
              </a:lnSpc>
              <a:spcBef>
                <a:spcPts val="1200"/>
              </a:spcBef>
              <a:spcAft>
                <a:spcPts val="1200"/>
              </a:spcAft>
              <a:buNone/>
            </a:pP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p:txBody>
      </p:sp>
      <p:sp>
        <p:nvSpPr>
          <p:cNvPr id="226" name="Google Shape;226;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227" name="Google Shape;227;p24"/>
          <p:cNvPicPr preferRelativeResize="0"/>
          <p:nvPr/>
        </p:nvPicPr>
        <p:blipFill>
          <a:blip r:embed="rId3">
            <a:alphaModFix/>
          </a:blip>
          <a:stretch>
            <a:fillRect/>
          </a:stretch>
        </p:blipFill>
        <p:spPr>
          <a:xfrm>
            <a:off x="565538" y="831225"/>
            <a:ext cx="8003216" cy="164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[3 / 3]</a:t>
            </a:r>
            <a:endParaRPr/>
          </a:p>
        </p:txBody>
      </p:sp>
      <p:sp>
        <p:nvSpPr>
          <p:cNvPr id="233" name="Google Shape;233;p25"/>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battery of data checks were performed in excel before proceeding with further analysis (See adjoined table).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Issue Identified:</a:t>
            </a:r>
            <a:r>
              <a:rPr lang="en-GB" sz="1000">
                <a:solidFill>
                  <a:srgbClr val="000000"/>
                </a:solidFill>
                <a:latin typeface="Raleway"/>
                <a:ea typeface="Raleway"/>
                <a:cs typeface="Raleway"/>
                <a:sym typeface="Raleway"/>
              </a:rPr>
              <a:t> During data validation in Excel, </a:t>
            </a:r>
            <a:r>
              <a:rPr lang="en-GB" sz="1000" b="1">
                <a:solidFill>
                  <a:srgbClr val="000000"/>
                </a:solidFill>
                <a:latin typeface="Raleway"/>
                <a:ea typeface="Raleway"/>
                <a:cs typeface="Raleway"/>
                <a:sym typeface="Raleway"/>
              </a:rPr>
              <a:t>22 trading days</a:t>
            </a:r>
            <a:r>
              <a:rPr lang="en-GB" sz="1000">
                <a:solidFill>
                  <a:srgbClr val="000000"/>
                </a:solidFill>
                <a:latin typeface="Raleway"/>
                <a:ea typeface="Raleway"/>
                <a:cs typeface="Raleway"/>
                <a:sym typeface="Raleway"/>
              </a:rPr>
              <a:t> were found to be missing (after excluding weekends and public holidays). The cause was not explainable.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Impact Assessment:</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missing data points constitute </a:t>
            </a:r>
            <a:r>
              <a:rPr lang="en-GB" sz="1000" b="1">
                <a:solidFill>
                  <a:srgbClr val="000000"/>
                </a:solidFill>
                <a:latin typeface="Raleway"/>
                <a:ea typeface="Raleway"/>
                <a:cs typeface="Raleway"/>
                <a:sym typeface="Raleway"/>
              </a:rPr>
              <a:t>less than 1%</a:t>
            </a:r>
            <a:r>
              <a:rPr lang="en-GB" sz="1000">
                <a:solidFill>
                  <a:srgbClr val="000000"/>
                </a:solidFill>
                <a:latin typeface="Raleway"/>
                <a:ea typeface="Raleway"/>
                <a:cs typeface="Raleway"/>
                <a:sym typeface="Raleway"/>
              </a:rPr>
              <a:t> of the dataset.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They are </a:t>
            </a:r>
            <a:r>
              <a:rPr lang="en-GB" sz="1000" b="1">
                <a:solidFill>
                  <a:srgbClr val="000000"/>
                </a:solidFill>
                <a:latin typeface="Raleway"/>
                <a:ea typeface="Raleway"/>
                <a:cs typeface="Raleway"/>
                <a:sym typeface="Raleway"/>
              </a:rPr>
              <a:t>non-consecutive</a:t>
            </a:r>
            <a:r>
              <a:rPr lang="en-GB" sz="1000">
                <a:solidFill>
                  <a:srgbClr val="000000"/>
                </a:solidFill>
                <a:latin typeface="Raleway"/>
                <a:ea typeface="Raleway"/>
                <a:cs typeface="Raleway"/>
                <a:sym typeface="Raleway"/>
              </a:rPr>
              <a:t>, minimizing potential bias in the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Decision:</a:t>
            </a:r>
            <a:r>
              <a:rPr lang="en-GB" sz="1000">
                <a:solidFill>
                  <a:srgbClr val="000000"/>
                </a:solidFill>
                <a:latin typeface="Raleway"/>
                <a:ea typeface="Raleway"/>
                <a:cs typeface="Raleway"/>
                <a:sym typeface="Raleway"/>
              </a:rPr>
              <a:t> Given the low material impact, the missing days have been </a:t>
            </a:r>
            <a:r>
              <a:rPr lang="en-GB" sz="1000" b="1">
                <a:solidFill>
                  <a:srgbClr val="000000"/>
                </a:solidFill>
                <a:latin typeface="Raleway"/>
                <a:ea typeface="Raleway"/>
                <a:cs typeface="Raleway"/>
                <a:sym typeface="Raleway"/>
              </a:rPr>
              <a:t>ignored</a:t>
            </a:r>
            <a:r>
              <a:rPr lang="en-GB" sz="1000">
                <a:solidFill>
                  <a:srgbClr val="000000"/>
                </a:solidFill>
                <a:latin typeface="Raleway"/>
                <a:ea typeface="Raleway"/>
                <a:cs typeface="Raleway"/>
                <a:sym typeface="Raleway"/>
              </a:rPr>
              <a:t>, and the dataset is deemed sufficiently robust for further analysis.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34" name="Google Shape;234;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235" name="Google Shape;235;p25"/>
          <p:cNvPicPr preferRelativeResize="0"/>
          <p:nvPr/>
        </p:nvPicPr>
        <p:blipFill>
          <a:blip r:embed="rId3">
            <a:alphaModFix/>
          </a:blip>
          <a:stretch>
            <a:fillRect/>
          </a:stretch>
        </p:blipFill>
        <p:spPr>
          <a:xfrm>
            <a:off x="3410659" y="535200"/>
            <a:ext cx="5479867" cy="436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sp>
        <p:nvSpPr>
          <p:cNvPr id="240" name="Google Shape;24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41" name="Google Shape;241;p26"/>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Exploratory Data Analysis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42" name="Google Shape;242;p26"/>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3</a:t>
            </a:r>
            <a:endParaRPr sz="2200" b="1">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3932</Words>
  <Application>Microsoft Office PowerPoint</Application>
  <PresentationFormat>On-screen Show (16:9)</PresentationFormat>
  <Paragraphs>514</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Raleway</vt:lpstr>
      <vt:lpstr>Lato</vt:lpstr>
      <vt:lpstr>Arial</vt:lpstr>
      <vt:lpstr>Streamline</vt:lpstr>
      <vt:lpstr>Workplace Project - Forecasting the returns of a portfolio of 2 shares, taking into account their dependency structure</vt:lpstr>
      <vt:lpstr>Table of contents</vt:lpstr>
      <vt:lpstr>Introduction</vt:lpstr>
      <vt:lpstr>Problem Statements</vt:lpstr>
      <vt:lpstr>PowerPoint Presentation</vt:lpstr>
      <vt:lpstr>Data Overview &amp; Preprocessing [1 / 3]</vt:lpstr>
      <vt:lpstr>Data Overview &amp; Preprocessing [2 / 3]</vt:lpstr>
      <vt:lpstr>Data Overview &amp; Preprocessing [3 / 3]</vt:lpstr>
      <vt:lpstr>PowerPoint Presentation</vt:lpstr>
      <vt:lpstr>Exploratory Data Analysis [1 / 4]</vt:lpstr>
      <vt:lpstr>Exploratory Data Analysis [2 / 4]</vt:lpstr>
      <vt:lpstr>Exploratory Data Analysis [3 / 4]</vt:lpstr>
      <vt:lpstr>Exploratory Data Analysis [4 / 4]</vt:lpstr>
      <vt:lpstr>PowerPoint Presentation</vt:lpstr>
      <vt:lpstr>Further Analysis &amp; Visualisations [1 / 3]</vt:lpstr>
      <vt:lpstr>Further Analysis &amp; Visualisations [2 / 3]</vt:lpstr>
      <vt:lpstr>Further Analysis &amp; Visualisations [3 / 3]</vt:lpstr>
      <vt:lpstr>PowerPoint Presentation</vt:lpstr>
      <vt:lpstr>Core Methodologies &amp; Modeling [1 / 19]</vt:lpstr>
      <vt:lpstr>Core Methodologies &amp; Modeling [2 / 19]</vt:lpstr>
      <vt:lpstr>PowerPoint Presentation</vt:lpstr>
      <vt:lpstr>Core Methodologies &amp; Modeling [3 / 19]</vt:lpstr>
      <vt:lpstr>Core Methodologies &amp; Modeling [4 / 19]</vt:lpstr>
      <vt:lpstr>Core Methodologies &amp; Modeling [5 / 19]</vt:lpstr>
      <vt:lpstr>Core Methodologies &amp; Modeling [6 / 19]</vt:lpstr>
      <vt:lpstr>Core Methodologies &amp; Modeling [7 / 19]</vt:lpstr>
      <vt:lpstr>Core Methodologies &amp; Modeling [8 / 19]</vt:lpstr>
      <vt:lpstr>PowerPoint Presentation</vt:lpstr>
      <vt:lpstr>Core Methodologies &amp; Modeling [9 / 19]</vt:lpstr>
      <vt:lpstr>Core Methodologies &amp; Modeling [10 / 19]</vt:lpstr>
      <vt:lpstr>Core Methodologies &amp; Modeling [11 / 19]</vt:lpstr>
      <vt:lpstr>Core Methodologies &amp; Modeling [12 / 19]</vt:lpstr>
      <vt:lpstr>Core Methodologies &amp; Modeling [13 / 19]</vt:lpstr>
      <vt:lpstr>Core Methodologies &amp; Modeling [14 / 19]</vt:lpstr>
      <vt:lpstr>Core Methodologies &amp; Modeling [15 / 19]</vt:lpstr>
      <vt:lpstr>Core Methodologies &amp; Modeling [16 / 19]</vt:lpstr>
      <vt:lpstr>Core Methodologies &amp; Modeling [17 / 19]</vt:lpstr>
      <vt:lpstr>PowerPoint Presentation</vt:lpstr>
      <vt:lpstr>Core Methodologies &amp; Modeling [18 / 19]</vt:lpstr>
      <vt:lpstr>Core Methodologies &amp; Modeling [19 / 19]</vt:lpstr>
      <vt:lpstr>PowerPoint Presentation</vt:lpstr>
      <vt:lpstr>Practical Applications [1 / 5]</vt:lpstr>
      <vt:lpstr>Practical Applications [2 / 5]</vt:lpstr>
      <vt:lpstr>Practical Applications [3 / 5]</vt:lpstr>
      <vt:lpstr>Practical Applications [4 / 5]</vt:lpstr>
      <vt:lpstr>Practical Applications [5 / 5]</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 - Forecasting the returns of a portfolio of 2 shares, taking into account their dependency structure</dc:title>
  <cp:lastModifiedBy>Yaj</cp:lastModifiedBy>
  <cp:revision>1</cp:revision>
  <dcterms:modified xsi:type="dcterms:W3CDTF">2025-03-31T18:34:11Z</dcterms:modified>
</cp:coreProperties>
</file>